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72" r:id="rId2"/>
  </p:sldMasterIdLst>
  <p:notesMasterIdLst>
    <p:notesMasterId r:id="rId35"/>
  </p:notesMasterIdLst>
  <p:handoutMasterIdLst>
    <p:handoutMasterId r:id="rId36"/>
  </p:handoutMasterIdLst>
  <p:sldIdLst>
    <p:sldId id="271" r:id="rId3"/>
    <p:sldId id="266" r:id="rId4"/>
    <p:sldId id="317" r:id="rId5"/>
    <p:sldId id="281" r:id="rId6"/>
    <p:sldId id="283" r:id="rId7"/>
    <p:sldId id="284" r:id="rId8"/>
    <p:sldId id="282" r:id="rId9"/>
    <p:sldId id="285" r:id="rId10"/>
    <p:sldId id="286" r:id="rId11"/>
    <p:sldId id="287" r:id="rId12"/>
    <p:sldId id="288" r:id="rId13"/>
    <p:sldId id="290" r:id="rId14"/>
    <p:sldId id="289" r:id="rId15"/>
    <p:sldId id="291" r:id="rId16"/>
    <p:sldId id="292" r:id="rId17"/>
    <p:sldId id="293" r:id="rId18"/>
    <p:sldId id="294" r:id="rId19"/>
    <p:sldId id="295" r:id="rId20"/>
    <p:sldId id="297" r:id="rId21"/>
    <p:sldId id="298" r:id="rId22"/>
    <p:sldId id="300" r:id="rId23"/>
    <p:sldId id="301" r:id="rId24"/>
    <p:sldId id="302" r:id="rId25"/>
    <p:sldId id="303" r:id="rId26"/>
    <p:sldId id="304" r:id="rId27"/>
    <p:sldId id="305" r:id="rId28"/>
    <p:sldId id="307" r:id="rId29"/>
    <p:sldId id="308" r:id="rId30"/>
    <p:sldId id="309" r:id="rId31"/>
    <p:sldId id="312" r:id="rId32"/>
    <p:sldId id="313" r:id="rId33"/>
    <p:sldId id="268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1A4B"/>
    <a:srgbClr val="000000"/>
    <a:srgbClr val="EFF1F1"/>
    <a:srgbClr val="6BB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523"/>
    <p:restoredTop sz="94652"/>
  </p:normalViewPr>
  <p:slideViewPr>
    <p:cSldViewPr showGuides="1">
      <p:cViewPr varScale="1">
        <p:scale>
          <a:sx n="62" d="100"/>
          <a:sy n="62" d="100"/>
        </p:scale>
        <p:origin x="70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76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4"/>
            <a:ext cx="4320480" cy="3101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sz="1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4"/>
            <a:ext cx="1243608" cy="3101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D8FE0-DA8D-4E18-B8A1-7AC4274A977A}" type="datetimeFigureOut">
              <a:rPr lang="de-CH" sz="1050" smtClean="0"/>
              <a:t>10.09.2020</a:t>
            </a:fld>
            <a:endParaRPr lang="de-CH" sz="105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3"/>
            <a:ext cx="4320480" cy="331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sz="1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5"/>
            <a:ext cx="1243608" cy="3313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1000" smtClean="0"/>
              <a:t>‹Nr.›</a:t>
            </a:fld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20688" y="229394"/>
            <a:ext cx="4032448" cy="3101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869160" y="229394"/>
            <a:ext cx="1368152" cy="3101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67103740-C717-4353-A962-7DFFEF2467DB}" type="datetimeFigureOut">
              <a:rPr lang="de-CH" smtClean="0"/>
              <a:pPr/>
              <a:t>10.09.2020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28650"/>
            <a:ext cx="5449821" cy="408736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885878"/>
            <a:ext cx="5449821" cy="35025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20688" y="8460433"/>
            <a:ext cx="4032448" cy="342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69160" y="8460432"/>
            <a:ext cx="1368152" cy="342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3A493298-6094-4361-B311-891E531296F6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8802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53647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2824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92139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20443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30107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5533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860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7108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9284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265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0952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94561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8389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5697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0105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899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90415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390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501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54243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21971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8758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43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1304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0764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879495"/>
            <a:ext cx="3096344" cy="30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">
    <p:bg>
      <p:bgPr>
        <a:solidFill>
          <a:srgbClr val="511A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879495"/>
            <a:ext cx="3096344" cy="30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2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8A00DA1-6675-DF4F-A122-24182C110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"/>
            <a:ext cx="9922909" cy="68678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879496"/>
            <a:ext cx="3096344" cy="3099007"/>
          </a:xfrm>
          <a:prstGeom prst="rect">
            <a:avLst/>
          </a:prstGeom>
          <a:effectLst>
            <a:outerShdw blurRad="38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621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55679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403646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1A4B"/>
                </a:solidFill>
              </a:defRPr>
            </a:lvl1pPr>
          </a:lstStyle>
          <a:p>
            <a:fld id="{03104FA6-963F-48DB-A24D-51450D2EBBBA}" type="datetime1">
              <a:rPr lang="de-CH" smtClean="0"/>
              <a:pPr/>
              <a:t>10.09.2020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11A4B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1A4B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238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0D4F535-A3C4-8D44-BA69-25053B8E3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r="20336"/>
          <a:stretch/>
        </p:blipFill>
        <p:spPr>
          <a:xfrm>
            <a:off x="0" y="0"/>
            <a:ext cx="9180512" cy="686306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CF6B578-6DB2-C145-91EE-3D90D7A8A67B}"/>
              </a:ext>
            </a:extLst>
          </p:cNvPr>
          <p:cNvSpPr/>
          <p:nvPr userDrawn="1"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00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55976" y="1412776"/>
            <a:ext cx="4176464" cy="2243584"/>
          </a:xfrm>
          <a:effectLst/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55976" y="3717033"/>
            <a:ext cx="4176464" cy="1008112"/>
          </a:xfrm>
          <a:effectLst/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</a:t>
            </a:r>
          </a:p>
          <a:p>
            <a:r>
              <a:rPr lang="de-DE" dirty="0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214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D27D513-B17A-BF4D-A467-D9A5F5EBA13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55976" y="1412776"/>
            <a:ext cx="4176464" cy="2243584"/>
          </a:xfrm>
          <a:effectLst/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55976" y="3717033"/>
            <a:ext cx="4176464" cy="1008112"/>
          </a:xfrm>
          <a:effectLst/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</a:t>
            </a:r>
          </a:p>
          <a:p>
            <a:r>
              <a:rPr lang="de-DE" dirty="0"/>
              <a:t>bearbeiten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6003C2-EC44-804B-91D7-0416F7288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r="50113"/>
          <a:stretch/>
        </p:blipFill>
        <p:spPr>
          <a:xfrm>
            <a:off x="0" y="0"/>
            <a:ext cx="3635896" cy="686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57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1A4B"/>
                </a:solidFill>
              </a:defRPr>
            </a:lvl1pPr>
          </a:lstStyle>
          <a:p>
            <a:fld id="{5AF40C75-106A-4277-ADCC-1D0D97AEA616}" type="datetime1">
              <a:rPr lang="de-CH" smtClean="0"/>
              <a:pPr/>
              <a:t>10.09.2020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11A4B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1A4B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4A90C80-D53C-C14C-B81E-1573BE0BF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206" y="275715"/>
            <a:ext cx="7518194" cy="364943"/>
          </a:xfrm>
        </p:spPr>
        <p:txBody>
          <a:bodyPr/>
          <a:lstStyle>
            <a:lvl1pPr>
              <a:defRPr sz="1800" b="0" cap="all" spc="30" baseline="0">
                <a:solidFill>
                  <a:schemeClr val="bg1"/>
                </a:solidFill>
                <a:latin typeface="Montserrat Semi Bold" panose="00000700000000000000" pitchFamily="50" charset="0"/>
              </a:defRPr>
            </a:lvl1pPr>
          </a:lstStyle>
          <a:p>
            <a:pPr lvl="0"/>
            <a:r>
              <a:rPr lang="de-DE" dirty="0"/>
              <a:t>Kapiteltitel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4166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5740" y="2082800"/>
            <a:ext cx="3926260" cy="386648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11A4B"/>
                </a:solidFill>
              </a:defRPr>
            </a:lvl1pPr>
          </a:lstStyle>
          <a:p>
            <a:fld id="{534B0622-C992-4303-83BB-93770F30E760}" type="datetime1">
              <a:rPr lang="de-CH" smtClean="0"/>
              <a:pPr/>
              <a:t>10.09.2020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11A4B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11A4B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4822204" y="2082800"/>
            <a:ext cx="3926260" cy="386648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E210C80-1B55-1A4B-9E1F-71D3151EF4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206" y="275715"/>
            <a:ext cx="7518194" cy="364943"/>
          </a:xfrm>
        </p:spPr>
        <p:txBody>
          <a:bodyPr/>
          <a:lstStyle>
            <a:lvl1pPr>
              <a:defRPr sz="1800" b="0" cap="all" spc="30" baseline="0">
                <a:solidFill>
                  <a:schemeClr val="bg1"/>
                </a:solidFill>
                <a:latin typeface="Montserrat Semi Bold" panose="00000700000000000000" pitchFamily="50" charset="0"/>
              </a:defRPr>
            </a:lvl1pPr>
          </a:lstStyle>
          <a:p>
            <a:pPr lvl="0"/>
            <a:r>
              <a:rPr lang="de-DE" dirty="0"/>
              <a:t>Kapiteltitel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287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-36512" y="-27384"/>
            <a:ext cx="9217024" cy="6912768"/>
          </a:xfrm>
        </p:spPr>
        <p:txBody>
          <a:bodyPr anchor="ctr" anchorCtr="0"/>
          <a:lstStyle>
            <a:lvl1pPr algn="ctr">
              <a:defRPr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Bild/Video oder Grafik vollflächig einfügen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86AAB5-77F5-4FB3-BFA4-C8E19C3906E4}" type="datetime1">
              <a:rPr lang="de-CH" smtClean="0"/>
              <a:t>10.09.2020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54206" y="327753"/>
            <a:ext cx="7518194" cy="220927"/>
          </a:xfrm>
        </p:spPr>
        <p:txBody>
          <a:bodyPr/>
          <a:lstStyle>
            <a:lvl1pPr>
              <a:defRPr sz="800" b="0" cap="all" spc="30" baseline="0">
                <a:solidFill>
                  <a:schemeClr val="bg1"/>
                </a:solidFill>
                <a:latin typeface="Montserrat Semi Bold" panose="00000700000000000000" pitchFamily="50" charset="0"/>
              </a:defRPr>
            </a:lvl1pPr>
          </a:lstStyle>
          <a:p>
            <a:pPr lvl="0"/>
            <a:r>
              <a:rPr lang="de-DE" dirty="0"/>
              <a:t>Kapiteltitel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06461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_aubergine">
    <p:bg>
      <p:bgPr>
        <a:solidFill>
          <a:srgbClr val="511A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F8164EA-DD7E-4F4E-A7FA-1B0C1E844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3284" y="2235200"/>
            <a:ext cx="7317432" cy="2387600"/>
          </a:xfrm>
          <a:effectLst/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könnte ein Satz auf drei Zeilen stehen.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604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8A00DA1-6675-DF4F-A122-24182C110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"/>
            <a:ext cx="9922909" cy="68678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879496"/>
            <a:ext cx="3096344" cy="3099007"/>
          </a:xfrm>
          <a:prstGeom prst="rect">
            <a:avLst/>
          </a:prstGeom>
          <a:effectLst>
            <a:outerShdw blurRad="38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14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55679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403646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4FA6-963F-48DB-A24D-51450D2EBBBA}" type="datetime1">
              <a:rPr lang="de-CH" smtClean="0"/>
              <a:t>10.09.2020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0D4F535-A3C4-8D44-BA69-25053B8E3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r="20336"/>
          <a:stretch/>
        </p:blipFill>
        <p:spPr>
          <a:xfrm>
            <a:off x="0" y="0"/>
            <a:ext cx="9180512" cy="686306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CF6B578-6DB2-C145-91EE-3D90D7A8A67B}"/>
              </a:ext>
            </a:extLst>
          </p:cNvPr>
          <p:cNvSpPr/>
          <p:nvPr userDrawn="1"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00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55976" y="1412776"/>
            <a:ext cx="4176464" cy="2243584"/>
          </a:xfrm>
          <a:effectLst/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55976" y="3717033"/>
            <a:ext cx="4176464" cy="1008112"/>
          </a:xfrm>
          <a:effectLst/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</a:t>
            </a:r>
          </a:p>
          <a:p>
            <a:r>
              <a:rPr lang="de-DE" dirty="0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868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D27D513-B17A-BF4D-A467-D9A5F5EBA13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55976" y="1412776"/>
            <a:ext cx="4176464" cy="2243584"/>
          </a:xfrm>
          <a:effectLst/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Headline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55976" y="3717033"/>
            <a:ext cx="4176464" cy="1008112"/>
          </a:xfrm>
          <a:effectLst/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</a:t>
            </a:r>
          </a:p>
          <a:p>
            <a:r>
              <a:rPr lang="de-DE" dirty="0"/>
              <a:t>bearbeiten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6003C2-EC44-804B-91D7-0416F7288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r="50113"/>
          <a:stretch/>
        </p:blipFill>
        <p:spPr>
          <a:xfrm>
            <a:off x="0" y="0"/>
            <a:ext cx="3635896" cy="686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0C75-106A-4277-ADCC-1D0D97AEA616}" type="datetime1">
              <a:rPr lang="de-CH" smtClean="0"/>
              <a:t>10.09.2020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54206" y="275715"/>
            <a:ext cx="7518194" cy="364943"/>
          </a:xfrm>
        </p:spPr>
        <p:txBody>
          <a:bodyPr/>
          <a:lstStyle>
            <a:lvl1pPr>
              <a:defRPr sz="1800" b="0" cap="all" spc="30" baseline="0">
                <a:solidFill>
                  <a:schemeClr val="bg1"/>
                </a:solidFill>
                <a:latin typeface="Montserrat Semi Bold" panose="00000700000000000000" pitchFamily="50" charset="0"/>
              </a:defRPr>
            </a:lvl1pPr>
          </a:lstStyle>
          <a:p>
            <a:pPr lvl="0"/>
            <a:r>
              <a:rPr lang="de-DE" dirty="0"/>
              <a:t>Kapiteltitel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5740" y="2082800"/>
            <a:ext cx="3926260" cy="386648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0622-C992-4303-83BB-93770F30E760}" type="datetime1">
              <a:rPr lang="de-CH" smtClean="0"/>
              <a:t>10.09.2020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4822204" y="2082800"/>
            <a:ext cx="3926260" cy="386648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04AFF08-28E8-CC48-83D2-3925EF4E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206" y="275715"/>
            <a:ext cx="7518194" cy="364943"/>
          </a:xfrm>
        </p:spPr>
        <p:txBody>
          <a:bodyPr/>
          <a:lstStyle>
            <a:lvl1pPr>
              <a:defRPr sz="1800" b="0" cap="all" spc="30" baseline="0">
                <a:solidFill>
                  <a:schemeClr val="bg1"/>
                </a:solidFill>
                <a:latin typeface="Montserrat Semi Bold" panose="00000700000000000000" pitchFamily="50" charset="0"/>
              </a:defRPr>
            </a:lvl1pPr>
          </a:lstStyle>
          <a:p>
            <a:pPr lvl="0"/>
            <a:r>
              <a:rPr lang="de-DE" dirty="0"/>
              <a:t>Kapiteltitel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128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-36512" y="-27384"/>
            <a:ext cx="9217024" cy="6912768"/>
          </a:xfrm>
        </p:spPr>
        <p:txBody>
          <a:bodyPr anchor="ctr" anchorCtr="0"/>
          <a:lstStyle>
            <a:lvl1pPr algn="ctr">
              <a:defRPr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Bild/Video oder Grafik vollflächig einfügen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86AAB5-77F5-4FB3-BFA4-C8E19C3906E4}" type="datetime1">
              <a:rPr lang="de-CH" smtClean="0"/>
              <a:t>10.09.2020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54206" y="327753"/>
            <a:ext cx="7518194" cy="220927"/>
          </a:xfrm>
        </p:spPr>
        <p:txBody>
          <a:bodyPr/>
          <a:lstStyle>
            <a:lvl1pPr>
              <a:defRPr sz="800" b="0" cap="all" spc="30" baseline="0">
                <a:solidFill>
                  <a:schemeClr val="bg1"/>
                </a:solidFill>
                <a:latin typeface="Montserrat Semi Bold" panose="00000700000000000000" pitchFamily="50" charset="0"/>
              </a:defRPr>
            </a:lvl1pPr>
          </a:lstStyle>
          <a:p>
            <a:pPr lvl="0"/>
            <a:r>
              <a:rPr lang="de-DE" dirty="0"/>
              <a:t>Kapiteltitel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510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F8164EA-DD7E-4F4E-A7FA-1B0C1E844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3284" y="2235200"/>
            <a:ext cx="7317432" cy="2387600"/>
          </a:xfrm>
          <a:effectLst/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könnte ein Satz auf drei Zeilen stehen.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5300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1240" y="0"/>
            <a:ext cx="9145240" cy="8911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45740" y="1317132"/>
            <a:ext cx="81027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Headline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5740" y="2082800"/>
            <a:ext cx="8102724" cy="3866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712160" y="6283919"/>
            <a:ext cx="1169518" cy="150748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ctr">
              <a:defRPr sz="1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08F6B4-3894-4371-B3D5-7EF0A43E7CE1}" type="datetime1">
              <a:rPr lang="de-CH" smtClean="0"/>
              <a:pPr/>
              <a:t>10.09.2020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45739" y="6283919"/>
            <a:ext cx="6084025" cy="150748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l">
              <a:defRPr sz="1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41268" y="6163851"/>
            <a:ext cx="355600" cy="360000"/>
          </a:xfrm>
          <a:prstGeom prst="rect">
            <a:avLst/>
          </a:prstGeom>
          <a:ln w="28575">
            <a:noFill/>
            <a:miter lim="800000"/>
          </a:ln>
        </p:spPr>
        <p:txBody>
          <a:bodyPr vert="horz" lIns="0" tIns="0" rIns="0" bIns="0" rtlCol="0" anchor="ctr" anchorCtr="0"/>
          <a:lstStyle>
            <a:lvl1pPr algn="ctr">
              <a:defRPr sz="1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B7A03EC-0896-514B-B6B3-D45CCB19DB8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8356048" y="-46610"/>
            <a:ext cx="829434" cy="8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58" r:id="rId3"/>
    <p:sldLayoutId id="2147483667" r:id="rId4"/>
    <p:sldLayoutId id="2147483668" r:id="rId5"/>
    <p:sldLayoutId id="2147483659" r:id="rId6"/>
    <p:sldLayoutId id="2147483660" r:id="rId7"/>
    <p:sldLayoutId id="2147483662" r:id="rId8"/>
    <p:sldLayoutId id="214748366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4000" indent="-324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48000" indent="-324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72000" indent="-324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96000" indent="-324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1240" y="0"/>
            <a:ext cx="9145240" cy="902171"/>
          </a:xfrm>
          <a:prstGeom prst="rect">
            <a:avLst/>
          </a:prstGeom>
          <a:solidFill>
            <a:srgbClr val="511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45740" y="1317132"/>
            <a:ext cx="81027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Headline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5740" y="2082800"/>
            <a:ext cx="8102724" cy="3866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712160" y="6283919"/>
            <a:ext cx="1169518" cy="150748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ctr">
              <a:defRPr sz="1000">
                <a:solidFill>
                  <a:srgbClr val="511A4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608F6B4-3894-4371-B3D5-7EF0A43E7CE1}" type="datetime1">
              <a:rPr lang="de-CH" smtClean="0"/>
              <a:pPr/>
              <a:t>10.09.2020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45739" y="6283919"/>
            <a:ext cx="6084025" cy="150748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l">
              <a:defRPr sz="1000">
                <a:solidFill>
                  <a:srgbClr val="511A4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41268" y="6163851"/>
            <a:ext cx="355600" cy="360000"/>
          </a:xfrm>
          <a:prstGeom prst="rect">
            <a:avLst/>
          </a:prstGeom>
          <a:ln w="28575">
            <a:noFill/>
            <a:miter lim="800000"/>
          </a:ln>
        </p:spPr>
        <p:txBody>
          <a:bodyPr vert="horz" lIns="0" tIns="0" rIns="0" bIns="0" rtlCol="0" anchor="ctr" anchorCtr="0"/>
          <a:lstStyle>
            <a:lvl1pPr algn="ctr">
              <a:defRPr sz="1000" b="1">
                <a:solidFill>
                  <a:srgbClr val="511A4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018C096-8F1F-3344-A0E1-012D9B6125C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8356048" y="-46610"/>
            <a:ext cx="829434" cy="8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7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8" r:id="rId4"/>
    <p:sldLayoutId id="2147483679" r:id="rId5"/>
    <p:sldLayoutId id="2147483680" r:id="rId6"/>
    <p:sldLayoutId id="2147483682" r:id="rId7"/>
    <p:sldLayoutId id="2147483683" r:id="rId8"/>
    <p:sldLayoutId id="214748368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4000" indent="-324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48000" indent="-324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72000" indent="-324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96000" indent="-324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circle.ch/account/login#conten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info@recircle.ch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28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Branchenlösung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Sichtbarkeit durch Farbe &amp; Design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Ganzeinheitlicher, systematischer Ansatz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Netzwerk in der ganzen Schweiz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Kundendienst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Schweizer Produktion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Einfache «</a:t>
            </a:r>
            <a:r>
              <a:rPr lang="de-CH" dirty="0" err="1">
                <a:solidFill>
                  <a:prstClr val="black"/>
                </a:solidFill>
              </a:rPr>
              <a:t>ready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to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use</a:t>
            </a:r>
            <a:r>
              <a:rPr lang="de-CH" dirty="0">
                <a:solidFill>
                  <a:prstClr val="black"/>
                </a:solidFill>
              </a:rPr>
              <a:t>» Methode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Hygienekonzept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Kreislaufwirtschaft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Knowhow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Garantiertes Recycling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Keine versteckten Kosten</a:t>
            </a: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10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Warum </a:t>
            </a:r>
            <a:r>
              <a:rPr lang="de-CH" b="1" dirty="0" err="1">
                <a:latin typeface="Calibri" panose="020F0502020204030204" pitchFamily="34" charset="0"/>
              </a:rPr>
              <a:t>recircle</a:t>
            </a:r>
            <a:r>
              <a:rPr lang="de-CH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7" name="Grafik 6" descr="Ein Bild, das Zeichnung, Uhr, Raum enthält.&#10;&#10;Automatisch generierte Beschreibung">
            <a:extLst>
              <a:ext uri="{FF2B5EF4-FFF2-40B4-BE49-F238E27FC236}">
                <a16:creationId xmlns:a16="http://schemas.microsoft.com/office/drawing/2014/main" id="{CF26754F-D011-2443-B155-443E96244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70" y="3004783"/>
            <a:ext cx="4925784" cy="31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37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5064196"/>
          </a:xfrm>
        </p:spPr>
        <p:txBody>
          <a:bodyPr>
            <a:no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Die Produkte wurden speziell für die Wiederverwendung produziert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Partizipative Entwicklung der Produkte (auch weitere)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Platzsparend stapelbar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Auch gestapelt belüftet, darum kein Verkeilen &amp; kein Vakuum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Schnelles Trocknen durch Glasfaseranteil von 30%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Abwaschmaschinentauglich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Mikrowellentauglich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Geeignet zum Tiefkühlen</a:t>
            </a:r>
          </a:p>
          <a:p>
            <a:pPr lvl="1"/>
            <a:r>
              <a:rPr lang="de-CH" dirty="0" err="1">
                <a:solidFill>
                  <a:prstClr val="black"/>
                </a:solidFill>
              </a:rPr>
              <a:t>Recyclebar</a:t>
            </a:r>
            <a:r>
              <a:rPr lang="de-CH" dirty="0">
                <a:solidFill>
                  <a:prstClr val="black"/>
                </a:solidFill>
              </a:rPr>
              <a:t> &amp; in der Schweiz produziert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Hygienisch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Langlebig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Ohne BPA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Tarierbar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Auffällig, wiedererkennbar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Praktisch, Dicht</a:t>
            </a:r>
          </a:p>
          <a:p>
            <a:pPr lvl="1"/>
            <a:r>
              <a:rPr lang="de-CH" dirty="0" err="1">
                <a:solidFill>
                  <a:prstClr val="black"/>
                </a:solidFill>
              </a:rPr>
              <a:t>Unbebrandet</a:t>
            </a: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11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Ökodesign &amp; Entwicklung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41DBC7-FC74-5F43-A96A-DEC9D8DE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23" b="30259"/>
          <a:stretch/>
        </p:blipFill>
        <p:spPr>
          <a:xfrm flipH="1">
            <a:off x="2915816" y="3041126"/>
            <a:ext cx="6111818" cy="35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45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12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>
                <a:latin typeface="Calibri" panose="020F0502020204030204" pitchFamily="34" charset="0"/>
              </a:rPr>
              <a:t>Das Netzwerk</a:t>
            </a:r>
            <a:endParaRPr lang="de-CH" b="1" dirty="0">
              <a:latin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494DC7-168E-624D-8E41-4212820E5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45" y="1202668"/>
            <a:ext cx="7513109" cy="49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13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Grundausstattung CHF 10.- pro BOX oder CUP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10% Rabatt für FLATRATE Kunden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Lieferfrist wöchentlich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Garantierte Rücknahme überzähliger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und CUPs zum Einkaufspreis (Depotprinzip)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Jährlicher Austausch abgenutzter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und CUPs zu CHF 5.- für BASIC und gratis für FLATRATE Kunden</a:t>
            </a:r>
          </a:p>
          <a:p>
            <a:pPr lvl="1"/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13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Einkauf der Boxen und Cups</a:t>
            </a:r>
          </a:p>
        </p:txBody>
      </p:sp>
      <p:pic>
        <p:nvPicPr>
          <p:cNvPr id="4" name="Grafik 3" descr="Ein Bild, das Schild enthält.&#10;&#10;Automatisch generierte Beschreibung">
            <a:extLst>
              <a:ext uri="{FF2B5EF4-FFF2-40B4-BE49-F238E27FC236}">
                <a16:creationId xmlns:a16="http://schemas.microsoft.com/office/drawing/2014/main" id="{A8CCB9A7-8E65-E44B-8377-28D4E81CC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78947"/>
            <a:ext cx="25649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6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CH" sz="2400" b="1" dirty="0">
                <a:ea typeface="+mj-ea"/>
              </a:rPr>
              <a:t>Die Verpackung ist für Sie gratis oder Sie verdienen daran!</a:t>
            </a:r>
          </a:p>
          <a:p>
            <a:pPr lvl="1"/>
            <a:endParaRPr lang="de-CH" dirty="0"/>
          </a:p>
          <a:p>
            <a:pPr lvl="1"/>
            <a:r>
              <a:rPr lang="de-CH" dirty="0"/>
              <a:t>Wir erstatten den vollen Einkaufspreis pro retournierter BOX oder CUP zurück</a:t>
            </a:r>
          </a:p>
          <a:p>
            <a:pPr lvl="1"/>
            <a:r>
              <a:rPr lang="de-CH" dirty="0"/>
              <a:t>Wir ersetzen die abgenutzte BOX &amp; den CUP gratis oder für CHF 5.- (je nach Abo)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14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Kauf &amp; Verkauf der reCIRCLE </a:t>
            </a:r>
            <a:r>
              <a:rPr lang="de-CH" b="1" dirty="0" err="1">
                <a:latin typeface="Calibri" panose="020F0502020204030204" pitchFamily="34" charset="0"/>
              </a:rPr>
              <a:t>PRodukte</a:t>
            </a:r>
            <a:endParaRPr lang="de-CH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6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CH" sz="2400" b="1" dirty="0">
                <a:ea typeface="+mj-ea"/>
              </a:rPr>
              <a:t>Jährlich wiederkehrende Kosten:</a:t>
            </a:r>
          </a:p>
          <a:p>
            <a:pPr lvl="1"/>
            <a:r>
              <a:rPr lang="de-CH" dirty="0"/>
              <a:t>Partnerschaft: CHF 150.- pro Jahr</a:t>
            </a:r>
          </a:p>
          <a:p>
            <a:pPr lvl="1"/>
            <a:r>
              <a:rPr lang="de-CH" dirty="0"/>
              <a:t>Abonnement: CHF 60.- bis 1’500 pro Jahr (CHF 5.- bis 125.- pro Monat)</a:t>
            </a:r>
            <a:br>
              <a:rPr lang="de-CH" dirty="0"/>
            </a:br>
            <a:endParaRPr lang="de-CH" dirty="0"/>
          </a:p>
          <a:p>
            <a:pPr marL="0" lvl="1" indent="0">
              <a:buNone/>
            </a:pPr>
            <a:r>
              <a:rPr lang="de-CH" sz="2400" b="1" dirty="0">
                <a:ea typeface="+mj-ea"/>
              </a:rPr>
              <a:t>Zusatzkosten Abo BASIC: </a:t>
            </a:r>
          </a:p>
          <a:p>
            <a:pPr lvl="1"/>
            <a:r>
              <a:rPr lang="de-CH" dirty="0"/>
              <a:t>Versandkosten: CHF 18.50</a:t>
            </a:r>
          </a:p>
          <a:p>
            <a:pPr lvl="1"/>
            <a:r>
              <a:rPr lang="de-CH" dirty="0"/>
              <a:t>Austausch abgenutzter </a:t>
            </a:r>
            <a:r>
              <a:rPr lang="de-CH" dirty="0" err="1"/>
              <a:t>BOXen</a:t>
            </a:r>
            <a:r>
              <a:rPr lang="de-CH" dirty="0"/>
              <a:t>: CHF 5.- pro Stück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sz="2400" b="1" dirty="0"/>
              <a:t>Zusatzkosten Abo FLATRATE: </a:t>
            </a:r>
          </a:p>
          <a:p>
            <a:pPr lvl="1">
              <a:lnSpc>
                <a:spcPct val="120000"/>
              </a:lnSpc>
            </a:pPr>
            <a:r>
              <a:rPr lang="de-CH" b="1" dirty="0"/>
              <a:t>CHF 0.-</a:t>
            </a:r>
          </a:p>
          <a:p>
            <a:pPr lvl="1">
              <a:lnSpc>
                <a:spcPct val="120000"/>
              </a:lnSpc>
            </a:pPr>
            <a:r>
              <a:rPr lang="de-CH" b="1" dirty="0"/>
              <a:t>10% Rabatt auf den Einkauf der </a:t>
            </a:r>
            <a:r>
              <a:rPr lang="de-CH" b="1" dirty="0" err="1"/>
              <a:t>BOXen</a:t>
            </a:r>
            <a:r>
              <a:rPr lang="de-CH" b="1" dirty="0"/>
              <a:t> &amp; CUPs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15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reCIRCLE Kosten</a:t>
            </a:r>
          </a:p>
        </p:txBody>
      </p:sp>
    </p:spTree>
    <p:extLst>
      <p:ext uri="{BB962C8B-B14F-4D97-AF65-F5344CB8AC3E}">
        <p14:creationId xmlns:p14="http://schemas.microsoft.com/office/powerpoint/2010/main" val="1583638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Physische Kommunikationsmittel wie Flagge, A6 Flyer, Display, A4 Poster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Digitale Kommunikationsmittel wie Screens (auch massgeschneidert)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Schriftliche Informationen zur Personalschulung, Film &amp; Hygienekonzept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Aktuelle Website, Logo auf </a:t>
            </a:r>
            <a:r>
              <a:rPr lang="de-CH" dirty="0" err="1">
                <a:solidFill>
                  <a:prstClr val="black"/>
                </a:solidFill>
              </a:rPr>
              <a:t>recircle.ch</a:t>
            </a:r>
            <a:r>
              <a:rPr lang="de-CH" dirty="0">
                <a:solidFill>
                  <a:prstClr val="black"/>
                </a:solidFill>
              </a:rPr>
              <a:t> &amp; Karte, Kommunikation auf </a:t>
            </a:r>
            <a:r>
              <a:rPr lang="de-CH" dirty="0" err="1">
                <a:solidFill>
                  <a:prstClr val="black"/>
                </a:solidFill>
              </a:rPr>
              <a:t>Social</a:t>
            </a:r>
            <a:r>
              <a:rPr lang="de-CH" dirty="0">
                <a:solidFill>
                  <a:prstClr val="black"/>
                </a:solidFill>
              </a:rPr>
              <a:t> Media</a:t>
            </a:r>
          </a:p>
          <a:p>
            <a:pPr lvl="1"/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16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Kommunikation durch reCIRCLE</a:t>
            </a:r>
          </a:p>
        </p:txBody>
      </p:sp>
      <p:pic>
        <p:nvPicPr>
          <p:cNvPr id="6" name="Grafik 5" descr="Ein Bild, das Schild, Zeichnung, Essen enthält.&#10;&#10;Automatisch generierte Beschreibung">
            <a:extLst>
              <a:ext uri="{FF2B5EF4-FFF2-40B4-BE49-F238E27FC236}">
                <a16:creationId xmlns:a16="http://schemas.microsoft.com/office/drawing/2014/main" id="{AF197E6E-251B-6943-A33B-B509E223C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53" y="3438128"/>
            <a:ext cx="35179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CH" dirty="0">
                <a:solidFill>
                  <a:prstClr val="black"/>
                </a:solidFill>
              </a:rPr>
              <a:t>Durch die Partnerschaft und das Abonnement kann das Kreislaufsystem aufgebaut werden. </a:t>
            </a:r>
          </a:p>
          <a:p>
            <a:pPr marL="0" lvl="1" indent="0">
              <a:buNone/>
            </a:pPr>
            <a:endParaRPr lang="de-CH" dirty="0">
              <a:solidFill>
                <a:prstClr val="black"/>
              </a:solidFill>
            </a:endParaRPr>
          </a:p>
          <a:p>
            <a:pPr marL="0" lvl="1" indent="0">
              <a:buNone/>
            </a:pPr>
            <a:r>
              <a:rPr lang="de-CH" dirty="0">
                <a:solidFill>
                  <a:prstClr val="black"/>
                </a:solidFill>
              </a:rPr>
              <a:t>Im Detail: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Information &amp; Kommunikation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Personal, Bestellung, Abrechnung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Lager, Einkauf, Austausch, Weiterentwicklung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Rückführung und Abwasch überzähliger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&amp; CUPs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Jährlicher Austausch der abgenutzten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&amp; CUPs</a:t>
            </a:r>
          </a:p>
          <a:p>
            <a:pPr lvl="1"/>
            <a:endParaRPr lang="de-CH" dirty="0">
              <a:solidFill>
                <a:prstClr val="black"/>
              </a:solidFill>
            </a:endParaRPr>
          </a:p>
          <a:p>
            <a:pPr marL="0" lvl="1" indent="0">
              <a:buNone/>
            </a:pPr>
            <a:r>
              <a:rPr lang="de-CH" dirty="0">
                <a:solidFill>
                  <a:prstClr val="black"/>
                </a:solidFill>
              </a:rPr>
              <a:t>Mit dem Abonnement wird alles rund um die reCIRCLE Produkte finanziert. Mit der Partnerschaft der Aufbau des Kreislaufsystems. 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17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Warum </a:t>
            </a:r>
            <a:r>
              <a:rPr lang="de-CH" b="1" dirty="0" err="1">
                <a:latin typeface="Calibri" panose="020F0502020204030204" pitchFamily="34" charset="0"/>
              </a:rPr>
              <a:t>partnerschaft</a:t>
            </a:r>
            <a:r>
              <a:rPr lang="de-CH" b="1" dirty="0">
                <a:latin typeface="Calibri" panose="020F0502020204030204" pitchFamily="34" charset="0"/>
              </a:rPr>
              <a:t> &amp; Abonnement?</a:t>
            </a:r>
          </a:p>
        </p:txBody>
      </p:sp>
    </p:spTree>
    <p:extLst>
      <p:ext uri="{BB962C8B-B14F-4D97-AF65-F5344CB8AC3E}">
        <p14:creationId xmlns:p14="http://schemas.microsoft.com/office/powerpoint/2010/main" val="62765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CH" sz="2400" b="1" dirty="0">
                <a:ea typeface="+mj-ea"/>
              </a:rPr>
              <a:t>200 Personen nutzen pro Tag eine reBOX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/>
              <a:t>Umweltentlastung: </a:t>
            </a:r>
          </a:p>
          <a:p>
            <a:pPr marL="0" lvl="1" indent="0">
              <a:buNone/>
            </a:pPr>
            <a:r>
              <a:rPr lang="de-CH" dirty="0"/>
              <a:t>200 Personen x 5 Tage pro Woche	1’000 Einweg eingespart</a:t>
            </a:r>
          </a:p>
          <a:p>
            <a:pPr marL="0" lvl="1" indent="0">
              <a:buNone/>
            </a:pPr>
            <a:r>
              <a:rPr lang="de-CH" dirty="0"/>
              <a:t>50 Wochen pro Jahr 		50’000 Einweg eingespart</a:t>
            </a:r>
          </a:p>
          <a:p>
            <a:pPr marL="0" lvl="1" indent="0">
              <a:buNone/>
            </a:pPr>
            <a:r>
              <a:rPr lang="de-CH" dirty="0"/>
              <a:t>50’000 Einweg 			1’430 Abfallsäcke (35l)</a:t>
            </a:r>
          </a:p>
          <a:p>
            <a:pPr marL="0" lvl="1" indent="0">
              <a:buNone/>
            </a:pPr>
            <a:r>
              <a:rPr lang="de-CH" dirty="0"/>
              <a:t>				9t CO</a:t>
            </a:r>
            <a:r>
              <a:rPr lang="de-CH" baseline="-25000" dirty="0"/>
              <a:t>2</a:t>
            </a:r>
            <a:endParaRPr lang="de-CH" dirty="0"/>
          </a:p>
          <a:p>
            <a:pPr marL="0" lvl="1" indent="0">
              <a:buNone/>
            </a:pPr>
            <a:r>
              <a:rPr lang="de-CH" dirty="0"/>
              <a:t>				1.5t Plastik</a:t>
            </a:r>
          </a:p>
          <a:p>
            <a:pPr marL="0" lvl="1" indent="0">
              <a:buNone/>
            </a:pPr>
            <a:r>
              <a:rPr lang="de-CH" dirty="0"/>
              <a:t>				4t Erdöl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18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Sparpotenzial </a:t>
            </a:r>
            <a:r>
              <a:rPr lang="de-CH" b="1" dirty="0" err="1">
                <a:latin typeface="Calibri" panose="020F0502020204030204" pitchFamily="34" charset="0"/>
              </a:rPr>
              <a:t>abfall</a:t>
            </a:r>
            <a:r>
              <a:rPr lang="de-CH" b="1" dirty="0">
                <a:latin typeface="Calibri" panose="020F0502020204030204" pitchFamily="34" charset="0"/>
              </a:rPr>
              <a:t>, </a:t>
            </a:r>
            <a:r>
              <a:rPr lang="de-CH" b="1" dirty="0" err="1">
                <a:latin typeface="Calibri" panose="020F0502020204030204" pitchFamily="34" charset="0"/>
              </a:rPr>
              <a:t>plastik</a:t>
            </a:r>
            <a:r>
              <a:rPr lang="de-CH" b="1" dirty="0">
                <a:latin typeface="Calibri" panose="020F0502020204030204" pitchFamily="34" charset="0"/>
              </a:rPr>
              <a:t> &amp; Umwelt</a:t>
            </a:r>
          </a:p>
        </p:txBody>
      </p:sp>
    </p:spTree>
    <p:extLst>
      <p:ext uri="{BB962C8B-B14F-4D97-AF65-F5344CB8AC3E}">
        <p14:creationId xmlns:p14="http://schemas.microsoft.com/office/powerpoint/2010/main" val="214781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Kostenersparnis Wegwerfgeschirr &amp; Entsorgung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Grünes Image, Thema für </a:t>
            </a:r>
            <a:r>
              <a:rPr lang="de-CH" dirty="0" err="1">
                <a:solidFill>
                  <a:prstClr val="black"/>
                </a:solidFill>
              </a:rPr>
              <a:t>Nachhaltigkeitsreporting</a:t>
            </a:r>
            <a:r>
              <a:rPr lang="de-CH" dirty="0">
                <a:solidFill>
                  <a:prstClr val="black"/>
                </a:solidFill>
              </a:rPr>
              <a:t> oder Bildung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Kundenbindung und doppelter Kundenkontakt (Rücknahme)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Ökologisches und gesundheitlich unbedenkliches Geschirr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Hochwertig verpacktes Essen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Kein finanzielles Risiko auf die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endParaRPr lang="de-CH" dirty="0">
              <a:solidFill>
                <a:prstClr val="black"/>
              </a:solidFill>
            </a:endParaRPr>
          </a:p>
          <a:p>
            <a:pPr lvl="1"/>
            <a:r>
              <a:rPr lang="de-CH" dirty="0">
                <a:solidFill>
                  <a:prstClr val="black"/>
                </a:solidFill>
              </a:rPr>
              <a:t>Kein Lager an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nötig, das Lager ist bei uns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Planbare Kosten durch Abonnementsystem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«</a:t>
            </a:r>
            <a:r>
              <a:rPr lang="de-CH" dirty="0" err="1">
                <a:solidFill>
                  <a:prstClr val="black"/>
                </a:solidFill>
              </a:rPr>
              <a:t>Ready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to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use</a:t>
            </a:r>
            <a:r>
              <a:rPr lang="de-CH" dirty="0">
                <a:solidFill>
                  <a:prstClr val="black"/>
                </a:solidFill>
              </a:rPr>
              <a:t>» System inkl. personalisierte Kommunikation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Se gehören zu den Pionieren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Positive und einfache Möglichkeit für die Mitarbeitenden sich im Alltag ökologisch zu verhalten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Einfacher, erster Schritt für weitere abfallvermeidenden Massnahmen, z.B. beim Kaffee, Einkauf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Sie helfen, eine neue soziale Norm zu bilden, ganz ohne Mahnfinger bei der schönsten Sache der Welt: Dem Essen! 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19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Vorteile durch </a:t>
            </a:r>
            <a:r>
              <a:rPr lang="de-CH" b="1" dirty="0" err="1">
                <a:latin typeface="Calibri" panose="020F0502020204030204" pitchFamily="34" charset="0"/>
              </a:rPr>
              <a:t>recircle</a:t>
            </a:r>
            <a:endParaRPr lang="de-CH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3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21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CH" sz="2400" b="1" dirty="0">
                <a:ea typeface="+mj-ea"/>
              </a:rPr>
              <a:t>Interne Reinigung: </a:t>
            </a:r>
          </a:p>
          <a:p>
            <a:pPr marL="0" lvl="1" indent="0">
              <a:buNone/>
            </a:pPr>
            <a:r>
              <a:rPr lang="de-CH" dirty="0"/>
              <a:t>Je nach Waschmaschine und Wasserqualität dauert das Waschen und Trocknen einer BOX mit Deckel ca. 10 Sekunden. </a:t>
            </a:r>
            <a:br>
              <a:rPr lang="de-CH" dirty="0"/>
            </a:br>
            <a:endParaRPr lang="de-CH" dirty="0"/>
          </a:p>
          <a:p>
            <a:pPr marL="0" lvl="1" indent="0">
              <a:buNone/>
            </a:pPr>
            <a:r>
              <a:rPr lang="de-CH" sz="2400" b="1" dirty="0">
                <a:ea typeface="+mj-ea"/>
              </a:rPr>
              <a:t>Externe Reinigung über einen Waschlogistiker: </a:t>
            </a:r>
          </a:p>
          <a:p>
            <a:pPr marL="0" lvl="1" indent="0">
              <a:buNone/>
            </a:pPr>
            <a:r>
              <a:rPr lang="de-CH" dirty="0"/>
              <a:t>Möglichkeit der Auslagerung der Reinigung an einen externen Partner, spezialisiert auf Kunststoffwäsche in der Schweiz. Zusatzkosten von CHF -.50 bis 1.- pro BOX mit Deckel, je nach Transportstrecke. </a:t>
            </a:r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20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Abwasch</a:t>
            </a:r>
          </a:p>
        </p:txBody>
      </p:sp>
      <p:pic>
        <p:nvPicPr>
          <p:cNvPr id="6" name="Grafik 5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ED3A89DC-B4A1-344A-893E-91736C491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18" y="4354249"/>
            <a:ext cx="3470569" cy="16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82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A040A8-D558-6F45-83C2-23C0A9A0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21</a:t>
            </a:fld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2907F6-B474-C84E-A733-962F34DEE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5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Hygiene-Selbstkontrolle Konzept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Schulungsunterlagen für Personal &amp; Promotion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FAQ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Website mit Information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Displays mit Erklärung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Personalisierte Flyer mit Erklärung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Türlabels mit den aufgeführten Produkten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Flagge zur guten Sichtbarkeit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Präsentation für Bildschirme im Restaurant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Anleitung im Restaurant auf Anfrage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22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Kommunikations- &amp; Hilfsmittel</a:t>
            </a:r>
          </a:p>
        </p:txBody>
      </p:sp>
      <p:pic>
        <p:nvPicPr>
          <p:cNvPr id="4" name="Grafik 3" descr="Ein Bild, das Tisch, Zeichnung enthält.&#10;&#10;Automatisch generierte Beschreibung">
            <a:extLst>
              <a:ext uri="{FF2B5EF4-FFF2-40B4-BE49-F238E27FC236}">
                <a16:creationId xmlns:a16="http://schemas.microsoft.com/office/drawing/2014/main" id="{B0BB4989-3A20-B340-8DCF-4AB80B613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77708"/>
            <a:ext cx="2420660" cy="181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75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de-CH" dirty="0">
                <a:solidFill>
                  <a:prstClr val="black"/>
                </a:solidFill>
              </a:rPr>
              <a:t>Loggen Sie sich in ihrem Account ein: </a:t>
            </a:r>
            <a:r>
              <a:rPr lang="de-CH" dirty="0">
                <a:solidFill>
                  <a:prstClr val="black"/>
                </a:solidFill>
                <a:hlinkClick r:id="rId3"/>
              </a:rPr>
              <a:t>https://www.recircle.ch/account/login#content</a:t>
            </a:r>
            <a:r>
              <a:rPr lang="de-CH" dirty="0">
                <a:solidFill>
                  <a:prstClr val="black"/>
                </a:solidFill>
              </a:rPr>
              <a:t> </a:t>
            </a:r>
          </a:p>
          <a:p>
            <a:pPr marL="0" lvl="1" indent="0">
              <a:buNone/>
            </a:pPr>
            <a:endParaRPr lang="de-CH" dirty="0">
              <a:solidFill>
                <a:prstClr val="black"/>
              </a:solidFill>
            </a:endParaRPr>
          </a:p>
          <a:p>
            <a:pPr marL="0" lvl="1" indent="0">
              <a:buNone/>
            </a:pPr>
            <a:r>
              <a:rPr lang="de-CH" dirty="0">
                <a:solidFill>
                  <a:prstClr val="black"/>
                </a:solidFill>
              </a:rPr>
              <a:t>Oder Bestellen Sie per E-Mail an </a:t>
            </a:r>
            <a:r>
              <a:rPr lang="de-CH" dirty="0">
                <a:solidFill>
                  <a:prstClr val="black"/>
                </a:solidFill>
                <a:hlinkClick r:id="rId4"/>
              </a:rPr>
              <a:t>info@recircle.ch</a:t>
            </a:r>
            <a:r>
              <a:rPr lang="de-CH" dirty="0">
                <a:solidFill>
                  <a:prstClr val="black"/>
                </a:solidFill>
              </a:rPr>
              <a:t> oder per Telefon: 031 352 82 82</a:t>
            </a:r>
          </a:p>
          <a:p>
            <a:pPr marL="0" lvl="1" indent="0">
              <a:buNone/>
            </a:pPr>
            <a:endParaRPr lang="de-CH" dirty="0">
              <a:solidFill>
                <a:prstClr val="black"/>
              </a:solidFill>
            </a:endParaRPr>
          </a:p>
          <a:p>
            <a:pPr lvl="1"/>
            <a:r>
              <a:rPr lang="de-CH" dirty="0">
                <a:solidFill>
                  <a:prstClr val="black"/>
                </a:solidFill>
              </a:rPr>
              <a:t>Liefer- &amp; Rechnungsadresse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Name &amp; E-Mail des Verantwortlichen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Datum der Lancierung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Anzahl &amp; Art der BOX oder des CUPS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Welche Kommunikationsmaterialien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Radikale oder schrittweise Umstellung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Promotion</a:t>
            </a:r>
          </a:p>
          <a:p>
            <a:pPr marL="0" lvl="1" indent="0">
              <a:buNone/>
            </a:pPr>
            <a:endParaRPr lang="de-CH" dirty="0">
              <a:solidFill>
                <a:prstClr val="black"/>
              </a:solidFill>
            </a:endParaRPr>
          </a:p>
          <a:p>
            <a:pPr lvl="1"/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23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Bestellung</a:t>
            </a:r>
          </a:p>
        </p:txBody>
      </p:sp>
    </p:spTree>
    <p:extLst>
      <p:ext uri="{BB962C8B-B14F-4D97-AF65-F5344CB8AC3E}">
        <p14:creationId xmlns:p14="http://schemas.microsoft.com/office/powerpoint/2010/main" val="4135419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4560140"/>
          </a:xfrm>
        </p:spPr>
        <p:txBody>
          <a:bodyPr>
            <a:no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Koordination intern: Organisieren Sie z.B. ein «Green Team», welches das System in den ersten Tagen erklären oder finden Sie Botschafter, die die BOX nutzen und darüber reden.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Überlegen Sie genau, wo sie die reCIRCLE Produkte platzieren. Am besten VOR dem Einweggeschirr.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Kassenprogrammierung (Verkauf, Rückgabe &amp; </a:t>
            </a:r>
            <a:r>
              <a:rPr lang="de-CH" dirty="0" err="1">
                <a:solidFill>
                  <a:prstClr val="black"/>
                </a:solidFill>
              </a:rPr>
              <a:t>reFILL</a:t>
            </a:r>
            <a:r>
              <a:rPr lang="de-CH" dirty="0">
                <a:solidFill>
                  <a:prstClr val="black"/>
                </a:solidFill>
              </a:rPr>
              <a:t>)</a:t>
            </a:r>
          </a:p>
          <a:p>
            <a:pPr lvl="1"/>
            <a:endParaRPr lang="de-CH" dirty="0">
              <a:solidFill>
                <a:prstClr val="black"/>
              </a:solidFill>
            </a:endParaRPr>
          </a:p>
          <a:p>
            <a:pPr marL="0" lvl="1" indent="0">
              <a:buNone/>
            </a:pPr>
            <a:r>
              <a:rPr lang="de-CH" sz="2400" b="1" dirty="0">
                <a:ea typeface="+mj-ea"/>
              </a:rPr>
              <a:t>Dar Wichtigste ist die Schulung der Mitarbeitenden. </a:t>
            </a:r>
          </a:p>
          <a:p>
            <a:pPr marL="0" lvl="1" indent="0">
              <a:buNone/>
            </a:pPr>
            <a:r>
              <a:rPr lang="de-CH" sz="2400" b="1" dirty="0">
                <a:ea typeface="+mj-ea"/>
              </a:rPr>
              <a:t>Ohne Sie funktioniert das System nicht!  </a:t>
            </a:r>
          </a:p>
          <a:p>
            <a:pPr lvl="1"/>
            <a:endParaRPr lang="de-CH" dirty="0">
              <a:solidFill>
                <a:prstClr val="black"/>
              </a:solidFill>
            </a:endParaRPr>
          </a:p>
          <a:p>
            <a:pPr lvl="1"/>
            <a:r>
              <a:rPr lang="de-CH" dirty="0">
                <a:solidFill>
                  <a:prstClr val="black"/>
                </a:solidFill>
              </a:rPr>
              <a:t>Sie laden Kunden ein, wiederverwendbare Produkte auszuwählen.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Sie platzieren täglich die Kommunikationsmittel richtig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Sie sind informiert &amp; motiviert!</a:t>
            </a:r>
          </a:p>
          <a:p>
            <a:pPr lvl="1"/>
            <a:endParaRPr lang="de-CH" dirty="0">
              <a:solidFill>
                <a:prstClr val="black"/>
              </a:solidFill>
            </a:endParaRPr>
          </a:p>
          <a:p>
            <a:pPr lvl="1"/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24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Vor der Lancierung</a:t>
            </a:r>
          </a:p>
        </p:txBody>
      </p:sp>
    </p:spTree>
    <p:extLst>
      <p:ext uri="{BB962C8B-B14F-4D97-AF65-F5344CB8AC3E}">
        <p14:creationId xmlns:p14="http://schemas.microsoft.com/office/powerpoint/2010/main" val="2794378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290711"/>
            <a:ext cx="8102724" cy="3866481"/>
          </a:xfrm>
        </p:spPr>
        <p:txBody>
          <a:bodyPr>
            <a:no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Die verwendete BOX oder der verwendete CUP wird geschlossen zurückgenommen und nur im Waschbereich geöffnet, um den Hygienebereich nicht zu verunreinigen.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Aussen verschmutzte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oder CUPs werden nicht angenommen.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Gebrauchte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oder CUPs werden nur neben dem Buffet oder an der Kasse und nicht über dem Essen angenommen.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Beschädigte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oder CUPs werden aufbewahrt und jährlich zur Wiederverwertung an reCIRCLE zurückgeschickt.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Die vom Kunden mitgebrachten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können direkt nachgefüllt werden, ohne vom Restaurant gewaschen zu werden. 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25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Hygienekonzept</a:t>
            </a:r>
          </a:p>
        </p:txBody>
      </p:sp>
      <p:pic>
        <p:nvPicPr>
          <p:cNvPr id="4" name="Grafik 3" descr="Ein Bild, das Schild, Zeichnung, Essen enthält.&#10;&#10;Automatisch generierte Beschreibung">
            <a:extLst>
              <a:ext uri="{FF2B5EF4-FFF2-40B4-BE49-F238E27FC236}">
                <a16:creationId xmlns:a16="http://schemas.microsoft.com/office/drawing/2014/main" id="{B5A16782-2126-A64B-B75E-E71AB50DD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581128"/>
            <a:ext cx="2619564" cy="14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52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Für Selbstbedienungsbuffets müssen die </a:t>
            </a:r>
            <a:r>
              <a:rPr lang="de-CH" dirty="0" err="1">
                <a:solidFill>
                  <a:prstClr val="black"/>
                </a:solidFill>
              </a:rPr>
              <a:t>BOXen</a:t>
            </a:r>
            <a:r>
              <a:rPr lang="de-CH" dirty="0">
                <a:solidFill>
                  <a:prstClr val="black"/>
                </a:solidFill>
              </a:rPr>
              <a:t> gut sichtbar (Deckel),  leicht zugänglich und mit dem Display präsentiert werden.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Der Kunde erhält den Deckel seiner BOX erst, nachdem er die CHF 10.- an der Kasse bezahlt hat.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Das Restaurant kann frei entscheiden, ob der Kunde die BOX selbst schliesst oder ob sie von den Mitarbeitern geschlossen wird. 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26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Buffet &amp; Selbstbedienung</a:t>
            </a:r>
          </a:p>
        </p:txBody>
      </p:sp>
    </p:spTree>
    <p:extLst>
      <p:ext uri="{BB962C8B-B14F-4D97-AF65-F5344CB8AC3E}">
        <p14:creationId xmlns:p14="http://schemas.microsoft.com/office/powerpoint/2010/main" val="1148466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Autofit/>
          </a:bodyPr>
          <a:lstStyle/>
          <a:p>
            <a:pPr lvl="1"/>
            <a:r>
              <a:rPr lang="de-CH" dirty="0">
                <a:solidFill>
                  <a:prstClr val="black"/>
                </a:solidFill>
              </a:rPr>
              <a:t>Promo über reCIRCLE, CHF 42.50 pro Stunde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Mit «Green Team» eine «Peer Kommunikation» aufgleisen, die die ersten paar Tage im Restaurant das System erklären. 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Beliebte Personen finden, BOX verschenken und informieren.</a:t>
            </a:r>
          </a:p>
          <a:p>
            <a:pPr lvl="1"/>
            <a:r>
              <a:rPr lang="de-CH" dirty="0" err="1">
                <a:solidFill>
                  <a:prstClr val="black"/>
                </a:solidFill>
              </a:rPr>
              <a:t>Wegwerf</a:t>
            </a:r>
            <a:r>
              <a:rPr lang="de-CH" dirty="0">
                <a:solidFill>
                  <a:prstClr val="black"/>
                </a:solidFill>
              </a:rPr>
              <a:t> nach hinten versorgen, dass man fragen muss, ganz entfernen oder um 10 Rappen verteuern</a:t>
            </a:r>
          </a:p>
          <a:p>
            <a:pPr lvl="1"/>
            <a:endParaRPr lang="de-CH" dirty="0">
              <a:solidFill>
                <a:prstClr val="black"/>
              </a:solidFill>
            </a:endParaRPr>
          </a:p>
          <a:p>
            <a:pPr marL="0" lvl="1" indent="0">
              <a:buNone/>
            </a:pPr>
            <a:r>
              <a:rPr lang="de-CH" sz="2400" b="1" dirty="0">
                <a:ea typeface="+mj-ea"/>
              </a:rPr>
              <a:t>Aber das wichtigste ist das Personal, denn sie sind an der Front!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Die Stamm-Takeaway-Kunden regelmässig auffordern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Die Kommunikationsmittel gut sichtbar aufstellen</a:t>
            </a:r>
          </a:p>
          <a:p>
            <a:pPr lvl="1"/>
            <a:r>
              <a:rPr lang="de-CH" dirty="0">
                <a:solidFill>
                  <a:prstClr val="black"/>
                </a:solidFill>
              </a:rPr>
              <a:t>Gut informiert und positiv eingestellt sein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27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 err="1">
                <a:latin typeface="Calibri" panose="020F0502020204030204" pitchFamily="34" charset="0"/>
              </a:rPr>
              <a:t>TiPPs</a:t>
            </a:r>
            <a:r>
              <a:rPr lang="de-CH" b="1" dirty="0">
                <a:latin typeface="Calibri" panose="020F0502020204030204" pitchFamily="34" charset="0"/>
              </a:rPr>
              <a:t> &amp; Tricks zur Einführung</a:t>
            </a:r>
          </a:p>
        </p:txBody>
      </p:sp>
    </p:spTree>
    <p:extLst>
      <p:ext uri="{BB962C8B-B14F-4D97-AF65-F5344CB8AC3E}">
        <p14:creationId xmlns:p14="http://schemas.microsoft.com/office/powerpoint/2010/main" val="2576775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CH" sz="2400" b="1" dirty="0">
                <a:ea typeface="+mj-ea"/>
              </a:rPr>
              <a:t>Umstellung:</a:t>
            </a:r>
          </a:p>
          <a:p>
            <a:pPr lvl="1"/>
            <a:r>
              <a:rPr lang="de-CH" b="1" dirty="0"/>
              <a:t>Soft</a:t>
            </a:r>
            <a:r>
              <a:rPr lang="de-CH" dirty="0"/>
              <a:t>: </a:t>
            </a:r>
            <a:r>
              <a:rPr lang="de-CH" dirty="0" err="1"/>
              <a:t>Step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step</a:t>
            </a:r>
            <a:r>
              <a:rPr lang="de-CH" dirty="0"/>
              <a:t>, z.B. zuerst mit Suppe, dann mit Salatbuffet, dann mit vorbereiteten Mahlzeiten: ist einfacher in der Umsetzung, aber schwieriger in der Kommunikation (viele Fragen warum). </a:t>
            </a:r>
          </a:p>
          <a:p>
            <a:pPr lvl="1"/>
            <a:r>
              <a:rPr lang="de-CH" b="1" dirty="0"/>
              <a:t>Medium</a:t>
            </a:r>
            <a:r>
              <a:rPr lang="de-CH" dirty="0"/>
              <a:t>: Alle geschöpften Mahlzeiten</a:t>
            </a:r>
          </a:p>
          <a:p>
            <a:pPr lvl="1"/>
            <a:r>
              <a:rPr lang="de-CH" b="1" dirty="0"/>
              <a:t>Radikal</a:t>
            </a:r>
            <a:r>
              <a:rPr lang="de-CH" dirty="0"/>
              <a:t>: Alle Mahlzeiten</a:t>
            </a:r>
          </a:p>
          <a:p>
            <a:pPr lvl="1"/>
            <a:r>
              <a:rPr lang="de-CH" b="1" dirty="0"/>
              <a:t>Super Radikal</a:t>
            </a:r>
            <a:r>
              <a:rPr lang="de-CH" dirty="0"/>
              <a:t>: Alle Mahlzeiten &amp; Getränke</a:t>
            </a:r>
          </a:p>
          <a:p>
            <a:pPr marL="0" lvl="1" indent="0">
              <a:buNone/>
            </a:pPr>
            <a:endParaRPr lang="de-CH" b="1" dirty="0"/>
          </a:p>
          <a:p>
            <a:pPr marL="0" lvl="1" indent="0">
              <a:buNone/>
            </a:pPr>
            <a:r>
              <a:rPr lang="de-CH" dirty="0"/>
              <a:t>Entscheiden Sie, machbar ist alles. Am effizientesten ist die radikale Umstellung. Es gibt zwei Wochen Unruhe, danach ist es Gewohnheit. </a:t>
            </a:r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28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Überlegungen</a:t>
            </a:r>
          </a:p>
        </p:txBody>
      </p:sp>
    </p:spTree>
    <p:extLst>
      <p:ext uri="{BB962C8B-B14F-4D97-AF65-F5344CB8AC3E}">
        <p14:creationId xmlns:p14="http://schemas.microsoft.com/office/powerpoint/2010/main" val="3390400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lvl="1"/>
            <a:r>
              <a:rPr lang="de-CH" dirty="0"/>
              <a:t>Kosten für BASIC: CHF 60.- pro Jahr</a:t>
            </a:r>
          </a:p>
          <a:p>
            <a:pPr lvl="1"/>
            <a:r>
              <a:rPr lang="de-CH" dirty="0"/>
              <a:t>Kosten für FLATRATE: CHF 120.00 pro Jahr</a:t>
            </a:r>
          </a:p>
          <a:p>
            <a:pPr lvl="1"/>
            <a:r>
              <a:rPr lang="de-CH" dirty="0"/>
              <a:t>Kommunikationsmittel inbegriffen</a:t>
            </a:r>
          </a:p>
          <a:p>
            <a:pPr lvl="1"/>
            <a:r>
              <a:rPr lang="de-CH" dirty="0"/>
              <a:t>Kauf Becher: CHF 1.80 oder CHF 2.- je nach Abo</a:t>
            </a:r>
          </a:p>
          <a:p>
            <a:pPr lvl="1"/>
            <a:r>
              <a:rPr lang="de-CH" dirty="0"/>
              <a:t>Grössen: 200ml &amp; 300ml</a:t>
            </a:r>
          </a:p>
          <a:p>
            <a:pPr lvl="1"/>
            <a:r>
              <a:rPr lang="de-CH" dirty="0"/>
              <a:t>Farbe: aubergine</a:t>
            </a:r>
          </a:p>
          <a:p>
            <a:pPr lvl="1"/>
            <a:r>
              <a:rPr lang="de-CH" dirty="0"/>
              <a:t>Option Trinkdeckel zum Verkauf 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Zurzeit entwickeln wir einen eigenen Kaffeebecher, welcher isoliert ist. Erhältlich ist er ca. Mitte 2020.</a:t>
            </a:r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29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reCIRCLE Coffee </a:t>
            </a:r>
            <a:r>
              <a:rPr lang="de-CH" b="1" dirty="0" err="1">
                <a:latin typeface="Calibri" panose="020F0502020204030204" pitchFamily="34" charset="0"/>
              </a:rPr>
              <a:t>test</a:t>
            </a:r>
            <a:r>
              <a:rPr lang="de-CH" b="1" dirty="0">
                <a:latin typeface="Calibri" panose="020F0502020204030204" pitchFamily="34" charset="0"/>
              </a:rPr>
              <a:t> mit dem </a:t>
            </a:r>
            <a:r>
              <a:rPr lang="de-CH" b="1" dirty="0" err="1">
                <a:latin typeface="Calibri" panose="020F0502020204030204" pitchFamily="34" charset="0"/>
              </a:rPr>
              <a:t>good</a:t>
            </a:r>
            <a:r>
              <a:rPr lang="de-CH" b="1" dirty="0">
                <a:latin typeface="Calibri" panose="020F0502020204030204" pitchFamily="34" charset="0"/>
              </a:rPr>
              <a:t> </a:t>
            </a:r>
            <a:r>
              <a:rPr lang="de-CH" b="1" dirty="0" err="1">
                <a:latin typeface="Calibri" panose="020F0502020204030204" pitchFamily="34" charset="0"/>
              </a:rPr>
              <a:t>cup</a:t>
            </a:r>
            <a:endParaRPr lang="de-CH" b="1" dirty="0">
              <a:latin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4928C3-B107-4342-AA7A-A7A52AE3A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96752"/>
            <a:ext cx="1889061" cy="24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10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5" descr="Ein Bild, das drinnen, Tisch, Blume, sitzend enthält.&#10;&#10;Automatisch generierte Beschreibung">
            <a:extLst>
              <a:ext uri="{FF2B5EF4-FFF2-40B4-BE49-F238E27FC236}">
                <a16:creationId xmlns:a16="http://schemas.microsoft.com/office/drawing/2014/main" id="{16D5D593-1748-E644-B92E-8AB386D7B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r="-151" b="8749"/>
          <a:stretch/>
        </p:blipFill>
        <p:spPr>
          <a:xfrm>
            <a:off x="-18256" y="-1"/>
            <a:ext cx="9162256" cy="6858001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2820B56-6DFD-F441-9543-710A4BA1B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40" y="608920"/>
            <a:ext cx="8102724" cy="12364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de-DE" sz="4000" b="1" dirty="0">
                <a:solidFill>
                  <a:schemeClr val="bg1"/>
                </a:solidFill>
              </a:rPr>
              <a:t>PROBLEM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555E9A0-A6E8-E24B-A347-7A3ABC4EB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8356048" y="-46610"/>
            <a:ext cx="829434" cy="8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13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A98161-FAF6-BC4F-BEC3-C88981F02A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de-CH" sz="3600" dirty="0"/>
              <a:t>Zusammen verändern wir die Welt. </a:t>
            </a:r>
            <a:br>
              <a:rPr lang="de-CH" sz="3600" dirty="0"/>
            </a:br>
            <a:r>
              <a:rPr lang="de-CH" sz="3600" dirty="0"/>
              <a:t>Von Einweg zu Mehrweg. </a:t>
            </a:r>
            <a:br>
              <a:rPr lang="de-CH" sz="3600" dirty="0"/>
            </a:br>
            <a:r>
              <a:rPr lang="de-CH" sz="3600" dirty="0"/>
              <a:t>Ein Menu nach dem Anderen!</a:t>
            </a:r>
          </a:p>
        </p:txBody>
      </p:sp>
    </p:spTree>
    <p:extLst>
      <p:ext uri="{BB962C8B-B14F-4D97-AF65-F5344CB8AC3E}">
        <p14:creationId xmlns:p14="http://schemas.microsoft.com/office/powerpoint/2010/main" val="2836260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/>
          </a:bodyPr>
          <a:lstStyle/>
          <a:p>
            <a:pPr lvl="1"/>
            <a:r>
              <a:rPr lang="de-CH" dirty="0"/>
              <a:t>Fragen</a:t>
            </a:r>
          </a:p>
          <a:p>
            <a:pPr lvl="1"/>
            <a:r>
              <a:rPr lang="de-CH" dirty="0"/>
              <a:t>Erfahrungen</a:t>
            </a:r>
          </a:p>
          <a:p>
            <a:pPr lvl="1"/>
            <a:r>
              <a:rPr lang="de-CH" dirty="0"/>
              <a:t>Feedbacks</a:t>
            </a:r>
          </a:p>
          <a:p>
            <a:pPr lvl="1"/>
            <a:r>
              <a:rPr lang="de-CH" dirty="0"/>
              <a:t>Kommentare</a:t>
            </a:r>
          </a:p>
          <a:p>
            <a:pPr lvl="1"/>
            <a:r>
              <a:rPr lang="de-CH" dirty="0"/>
              <a:t>Wünsche</a:t>
            </a:r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31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Und wann fängt die </a:t>
            </a:r>
            <a:r>
              <a:rPr lang="de-CH" b="1" dirty="0" err="1">
                <a:latin typeface="Calibri" panose="020F0502020204030204" pitchFamily="34" charset="0"/>
              </a:rPr>
              <a:t>revolution</a:t>
            </a:r>
            <a:r>
              <a:rPr lang="de-CH" b="1" dirty="0">
                <a:latin typeface="Calibri" panose="020F0502020204030204" pitchFamily="34" charset="0"/>
              </a:rPr>
              <a:t> für Sie an? </a:t>
            </a:r>
          </a:p>
        </p:txBody>
      </p:sp>
    </p:spTree>
    <p:extLst>
      <p:ext uri="{BB962C8B-B14F-4D97-AF65-F5344CB8AC3E}">
        <p14:creationId xmlns:p14="http://schemas.microsoft.com/office/powerpoint/2010/main" val="3169833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B637B4-DA06-3F44-937E-34F2377B10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reCIRCLE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9B7648-4892-9B4A-BEF8-F130C54B0D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Kreislaufwirtschaft at </a:t>
            </a:r>
            <a:r>
              <a:rPr lang="de-CH"/>
              <a:t>its</a:t>
            </a:r>
            <a:r>
              <a:rPr lang="de-CH" dirty="0"/>
              <a:t> </a:t>
            </a:r>
            <a:r>
              <a:rPr lang="de-CH" dirty="0" err="1"/>
              <a:t>finest</a:t>
            </a:r>
            <a:r>
              <a:rPr lang="de-CH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0355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 descr="C:\Users\Jeannette\AppData\Local\Microsoft\Windows\INetCache\Content.Word\20170403_111059.jpg">
            <a:extLst>
              <a:ext uri="{FF2B5EF4-FFF2-40B4-BE49-F238E27FC236}">
                <a16:creationId xmlns:a16="http://schemas.microsoft.com/office/drawing/2014/main" id="{DCCCE83F-6CB0-524B-9DAD-81DC8BF2D6D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5" t="6345" r="25841" b="21548"/>
          <a:stretch/>
        </p:blipFill>
        <p:spPr bwMode="auto">
          <a:xfrm>
            <a:off x="-81190" y="0"/>
            <a:ext cx="935997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2820B56-6DFD-F441-9543-710A4BA1B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40" y="608920"/>
            <a:ext cx="8102724" cy="12364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de-DE" sz="4000" b="1" dirty="0">
                <a:solidFill>
                  <a:schemeClr val="bg1"/>
                </a:solidFill>
              </a:rPr>
              <a:t>100 Einwegverpackungen </a:t>
            </a:r>
          </a:p>
          <a:p>
            <a:pPr algn="l"/>
            <a:r>
              <a:rPr lang="de-DE" sz="4000" b="1" dirty="0">
                <a:solidFill>
                  <a:schemeClr val="bg1"/>
                </a:solidFill>
              </a:rPr>
              <a:t>für 1 BOX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DBC07B2-230D-FD41-92D3-9D962087C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8356048" y="-46610"/>
            <a:ext cx="829434" cy="83014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0F27865-7C25-0C48-AB8B-CD0C8814FA60}"/>
              </a:ext>
            </a:extLst>
          </p:cNvPr>
          <p:cNvSpPr/>
          <p:nvPr/>
        </p:nvSpPr>
        <p:spPr>
          <a:xfrm>
            <a:off x="-81190" y="3429000"/>
            <a:ext cx="9359970" cy="3429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669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4" descr="Ein Bild, das Essen, Tisch, drinnen, sitzend enthält.&#10;&#10;Automatisch generierte Beschreibung">
            <a:extLst>
              <a:ext uri="{FF2B5EF4-FFF2-40B4-BE49-F238E27FC236}">
                <a16:creationId xmlns:a16="http://schemas.microsoft.com/office/drawing/2014/main" id="{0F799717-7B3B-234C-90DD-87143472A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r="16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2820B56-6DFD-F441-9543-710A4BA1B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40" y="608920"/>
            <a:ext cx="8102724" cy="12364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de-DE" sz="4000" b="1" dirty="0">
                <a:solidFill>
                  <a:schemeClr val="bg1"/>
                </a:solidFill>
              </a:rPr>
              <a:t>UNSERE VISION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555E9A0-A6E8-E24B-A347-7A3ABC4EB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8356048" y="-46610"/>
            <a:ext cx="829434" cy="83014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77C91FB-6FE0-F447-A19C-B77C4BCC54A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20AB764-30D5-0540-B568-12D643A85AED}"/>
              </a:ext>
            </a:extLst>
          </p:cNvPr>
          <p:cNvSpPr txBox="1">
            <a:spLocks/>
          </p:cNvSpPr>
          <p:nvPr/>
        </p:nvSpPr>
        <p:spPr>
          <a:xfrm>
            <a:off x="645740" y="4581128"/>
            <a:ext cx="8030716" cy="17721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spc="1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4000" indent="-32400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spc="1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48000" indent="-32400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spc="1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72000" indent="-32400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spc="1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96000" indent="-32400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spc="1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de-CH" dirty="0">
                <a:solidFill>
                  <a:schemeClr val="bg1"/>
                </a:solidFill>
              </a:rPr>
              <a:t>Eine Welt, in der Takeaway-Verpackung wiederverwendbar ist. In der man bedenkenlos und genussvoll unterwegs essen und trinken kann, weil die Einwegverpackungen durch sauber produzierte, recycelbare Mehrwegbehälter im Kreislaufsystem ersetzt werden.</a:t>
            </a:r>
          </a:p>
        </p:txBody>
      </p:sp>
    </p:spTree>
    <p:extLst>
      <p:ext uri="{BB962C8B-B14F-4D97-AF65-F5344CB8AC3E}">
        <p14:creationId xmlns:p14="http://schemas.microsoft.com/office/powerpoint/2010/main" val="2618290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Durch reCIRCLE vermieden pro Tag: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de-CH" dirty="0"/>
              <a:t>50’000 Wegwerfverpackungen</a:t>
            </a:r>
          </a:p>
          <a:p>
            <a:pPr lvl="1"/>
            <a:r>
              <a:rPr lang="de-CH" dirty="0"/>
              <a:t>1’400 Abfallsäcke</a:t>
            </a:r>
          </a:p>
          <a:p>
            <a:pPr lvl="1"/>
            <a:r>
              <a:rPr lang="de-CH" dirty="0"/>
              <a:t>9 Tonnen CO</a:t>
            </a:r>
            <a:r>
              <a:rPr lang="de-CH" baseline="-25000" dirty="0"/>
              <a:t>2</a:t>
            </a:r>
            <a:r>
              <a:rPr lang="de-CH" dirty="0"/>
              <a:t> = 5’000 Cheeseburger CO</a:t>
            </a:r>
            <a:r>
              <a:rPr lang="de-CH" baseline="-25000" dirty="0"/>
              <a:t>2</a:t>
            </a:r>
            <a:r>
              <a:rPr lang="de-CH" dirty="0"/>
              <a:t>e</a:t>
            </a:r>
            <a:br>
              <a:rPr lang="de-CH" dirty="0"/>
            </a:br>
            <a:endParaRPr lang="de-CH" dirty="0"/>
          </a:p>
          <a:p>
            <a:pPr marL="0" lvl="1" indent="0">
              <a:buNone/>
            </a:pPr>
            <a:r>
              <a:rPr lang="de-CH" sz="2400" b="1" dirty="0">
                <a:ea typeface="+mj-ea"/>
              </a:rPr>
              <a:t>Das Ganze ist nur möglich durch unsere Unterstützer:</a:t>
            </a:r>
          </a:p>
          <a:p>
            <a:pPr marL="0" lvl="1" indent="0">
              <a:buNone/>
            </a:pPr>
            <a:r>
              <a:rPr lang="de-CH" dirty="0"/>
              <a:t> </a:t>
            </a:r>
          </a:p>
          <a:p>
            <a:pPr lvl="1"/>
            <a:r>
              <a:rPr lang="de-CH" dirty="0"/>
              <a:t>Anzahl Partnerbetriebe: 1’300</a:t>
            </a:r>
          </a:p>
          <a:p>
            <a:pPr lvl="1"/>
            <a:r>
              <a:rPr lang="de-CH" dirty="0"/>
              <a:t>Anzahl </a:t>
            </a:r>
            <a:r>
              <a:rPr lang="de-CH" dirty="0" err="1"/>
              <a:t>BOXen</a:t>
            </a:r>
            <a:r>
              <a:rPr lang="de-CH" dirty="0"/>
              <a:t> im Umlauf: 160’000 Stück</a:t>
            </a:r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6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DANKE</a:t>
            </a:r>
          </a:p>
        </p:txBody>
      </p:sp>
      <p:pic>
        <p:nvPicPr>
          <p:cNvPr id="5" name="Grafik 4" descr="Ein Bild, das Schild, Essen, Hemd enthält.&#10;&#10;Automatisch generierte Beschreibung">
            <a:extLst>
              <a:ext uri="{FF2B5EF4-FFF2-40B4-BE49-F238E27FC236}">
                <a16:creationId xmlns:a16="http://schemas.microsoft.com/office/drawing/2014/main" id="{41D8AD16-A447-2847-A8C1-92D18B225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77072"/>
            <a:ext cx="2156483" cy="24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81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4206" y="1317132"/>
            <a:ext cx="8102724" cy="3866481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de-CH" sz="2400" b="1" dirty="0">
                <a:ea typeface="+mj-ea"/>
              </a:rPr>
              <a:t>Den Spiess umdrehen</a:t>
            </a:r>
          </a:p>
          <a:p>
            <a:pPr marL="0" lvl="1" indent="0">
              <a:buNone/>
            </a:pPr>
            <a:r>
              <a:rPr lang="de-CH" dirty="0"/>
              <a:t>Nicht der Kunde muss daran denken, sondern er kann es nutzen.</a:t>
            </a:r>
            <a:br>
              <a:rPr lang="de-CH" dirty="0"/>
            </a:br>
            <a:endParaRPr lang="de-CH" dirty="0"/>
          </a:p>
          <a:p>
            <a:pPr marL="0" lvl="1" indent="0">
              <a:buNone/>
            </a:pPr>
            <a:r>
              <a:rPr lang="de-CH" sz="2400" b="1" dirty="0">
                <a:ea typeface="+mj-ea"/>
              </a:rPr>
              <a:t>Lebenslange Garantie</a:t>
            </a:r>
          </a:p>
          <a:p>
            <a:pPr marL="0" lvl="1" indent="0">
              <a:buNone/>
            </a:pPr>
            <a:r>
              <a:rPr lang="de-CH" dirty="0"/>
              <a:t>Miete statt Besitz, Schliessung des Kreislaufs durch Rücknahme.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sz="2400" b="1" dirty="0"/>
              <a:t>Verhaltensänderung durch Sichtbarkeit</a:t>
            </a:r>
          </a:p>
          <a:p>
            <a:pPr marL="0" lvl="1" indent="0">
              <a:buNone/>
            </a:pPr>
            <a:r>
              <a:rPr lang="de-CH" dirty="0">
                <a:solidFill>
                  <a:prstClr val="black"/>
                </a:solidFill>
              </a:rPr>
              <a:t>Je mehr Kreislaufprodukte genutzt und gesehen werden, desto grösser das Wachstum.</a:t>
            </a:r>
          </a:p>
          <a:p>
            <a:pPr marL="0" lvl="1" indent="0">
              <a:buNone/>
            </a:pPr>
            <a:endParaRPr lang="de-CH" sz="2400" b="1" dirty="0"/>
          </a:p>
          <a:p>
            <a:pPr marL="0" lvl="1" indent="0">
              <a:buNone/>
            </a:pPr>
            <a:r>
              <a:rPr lang="de-CH" sz="2400" b="1" dirty="0"/>
              <a:t>EINFACH, ERHÄLTLICH UND ZAHLBAR!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Wie erreichen wir das?</a:t>
            </a:r>
          </a:p>
        </p:txBody>
      </p:sp>
      <p:pic>
        <p:nvPicPr>
          <p:cNvPr id="8" name="Grafik 7" descr="Ein Bild, das Tisch, Hocker, Raum, Schild enthält.&#10;&#10;Automatisch generierte Beschreibung">
            <a:extLst>
              <a:ext uri="{FF2B5EF4-FFF2-40B4-BE49-F238E27FC236}">
                <a16:creationId xmlns:a16="http://schemas.microsoft.com/office/drawing/2014/main" id="{668C1973-99BB-434C-95D3-2094A891A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156039"/>
            <a:ext cx="2376264" cy="20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95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5740" y="5013176"/>
            <a:ext cx="8102724" cy="936105"/>
          </a:xfrm>
        </p:spPr>
        <p:txBody>
          <a:bodyPr>
            <a:normAutofit/>
          </a:bodyPr>
          <a:lstStyle/>
          <a:p>
            <a:r>
              <a:rPr lang="de-CH" sz="2400" b="1" dirty="0"/>
              <a:t>reCIRCLE ist das weltweit einzige, grossflächig angelegte Mehrwegsystem für die Unterwegs-Verpflegung. 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>
                <a:latin typeface="Calibri" panose="020F0502020204030204" pitchFamily="34" charset="0"/>
              </a:rPr>
              <a:t>Die Lösung: Auffüllen statt wegwerfen!</a:t>
            </a:r>
            <a:endParaRPr lang="de-CH" b="1" dirty="0">
              <a:latin typeface="Calibri" panose="020F050202020403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0C4CF17-F74E-E74D-92FE-7C17E6B3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92" y="1268760"/>
            <a:ext cx="8769016" cy="30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6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9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288EA5E-A26B-3142-880C-62EEDA2B0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b="1" dirty="0">
                <a:latin typeface="Calibri" panose="020F0502020204030204" pitchFamily="34" charset="0"/>
              </a:rPr>
              <a:t>Das Netzwerk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908A71-06EE-AA42-927E-FBC347F31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368" y="1052736"/>
            <a:ext cx="5422912" cy="5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3864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ReCIRCLE V2">
      <a:dk1>
        <a:sysClr val="windowText" lastClr="000000"/>
      </a:dk1>
      <a:lt1>
        <a:sysClr val="window" lastClr="FFFFFF"/>
      </a:lt1>
      <a:dk2>
        <a:srgbClr val="EF776E"/>
      </a:dk2>
      <a:lt2>
        <a:srgbClr val="EFF1F1"/>
      </a:lt2>
      <a:accent1>
        <a:srgbClr val="EF776E"/>
      </a:accent1>
      <a:accent2>
        <a:srgbClr val="6BBEA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eCIRCLE">
      <a:majorFont>
        <a:latin typeface="PT Serif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4E980DA0-53E4-804B-B053-B1B9EFDFBE58}" vid="{8260A539-7558-CD41-99CE-DBAF63E86156}"/>
    </a:ext>
  </a:extLst>
</a:theme>
</file>

<file path=ppt/theme/theme2.xml><?xml version="1.0" encoding="utf-8"?>
<a:theme xmlns:a="http://schemas.openxmlformats.org/drawingml/2006/main" name="1_Benutzerdefiniertes Design">
  <a:themeElements>
    <a:clrScheme name="ReCIRCLE V2">
      <a:dk1>
        <a:sysClr val="windowText" lastClr="000000"/>
      </a:dk1>
      <a:lt1>
        <a:sysClr val="window" lastClr="FFFFFF"/>
      </a:lt1>
      <a:dk2>
        <a:srgbClr val="EF776E"/>
      </a:dk2>
      <a:lt2>
        <a:srgbClr val="EFF1F1"/>
      </a:lt2>
      <a:accent1>
        <a:srgbClr val="EF776E"/>
      </a:accent1>
      <a:accent2>
        <a:srgbClr val="6BBEA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eCIRCLE">
      <a:majorFont>
        <a:latin typeface="PT Serif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4E980DA0-53E4-804B-B053-B1B9EFDFBE58}" vid="{8260A539-7558-CD41-99CE-DBAF63E8615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0</TotalTime>
  <Words>1472</Words>
  <Application>Microsoft Office PowerPoint</Application>
  <PresentationFormat>Bildschirmpräsentation (4:3)</PresentationFormat>
  <Paragraphs>258</Paragraphs>
  <Slides>32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Arial</vt:lpstr>
      <vt:lpstr>Calibri</vt:lpstr>
      <vt:lpstr>Montserrat Light</vt:lpstr>
      <vt:lpstr>Montserrat Semi Bold</vt:lpstr>
      <vt:lpstr>Benutzerdefiniertes Design</vt:lpstr>
      <vt:lpstr>1_Benutzerdefiniertes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Durch reCIRCLE vermieden pro Tag: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 verändern wir die Welt.  Von Einweg zu Mehrweg.  Ein Menu nach dem Anderen!</vt:lpstr>
      <vt:lpstr>PowerPoint-Präsentation</vt:lpstr>
      <vt:lpstr>reCIRCLE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Tom Hauk</dc:creator>
  <cp:lastModifiedBy>Hallo</cp:lastModifiedBy>
  <cp:revision>22</cp:revision>
  <dcterms:created xsi:type="dcterms:W3CDTF">2019-12-18T13:29:52Z</dcterms:created>
  <dcterms:modified xsi:type="dcterms:W3CDTF">2020-09-10T13:07:58Z</dcterms:modified>
</cp:coreProperties>
</file>