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0" r:id="rId2"/>
    <p:sldId id="266" r:id="rId3"/>
    <p:sldId id="268" r:id="rId4"/>
    <p:sldId id="271" r:id="rId5"/>
    <p:sldId id="279" r:id="rId6"/>
    <p:sldId id="280" r:id="rId7"/>
    <p:sldId id="1789" r:id="rId8"/>
    <p:sldId id="1790" r:id="rId9"/>
    <p:sldId id="1779" r:id="rId10"/>
    <p:sldId id="1780" r:id="rId11"/>
    <p:sldId id="1777" r:id="rId12"/>
    <p:sldId id="1782" r:id="rId13"/>
    <p:sldId id="1781" r:id="rId14"/>
    <p:sldId id="1783" r:id="rId15"/>
    <p:sldId id="1787" r:id="rId16"/>
    <p:sldId id="275" r:id="rId17"/>
    <p:sldId id="1788" r:id="rId18"/>
    <p:sldId id="1791" r:id="rId19"/>
    <p:sldId id="259" r:id="rId20"/>
  </p:sldIdLst>
  <p:sldSz cx="11607800" cy="7254875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yriad Pro" panose="020B0503030403020204" pitchFamily="34" charset="0"/>
      <p:regular r:id="rId27"/>
      <p:bold r:id="rId28"/>
      <p:italic r:id="rId29"/>
      <p:boldItalic r:id="rId30"/>
    </p:embeddedFont>
    <p:embeddedFont>
      <p:font typeface="Myriad Pro Light" panose="020B0403030403020204" pitchFamily="34" charset="0"/>
      <p:regular r:id="rId31"/>
      <p:bold r:id="rId32"/>
      <p:italic r:id="rId33"/>
      <p:boldItalic r:id="rId3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A0344B16-091A-4698-9B83-9795A16168C2}">
          <p14:sldIdLst>
            <p14:sldId id="260"/>
          </p14:sldIdLst>
        </p14:section>
        <p14:section name="Pistor" id="{67BB5981-52EB-4027-803C-D447A9763110}">
          <p14:sldIdLst>
            <p14:sldId id="266"/>
            <p14:sldId id="268"/>
            <p14:sldId id="271"/>
          </p14:sldIdLst>
        </p14:section>
        <p14:section name="BrEnt" id="{57E2D2C5-7D2C-48D5-A7D3-24E16D3E2644}">
          <p14:sldIdLst>
            <p14:sldId id="279"/>
            <p14:sldId id="280"/>
            <p14:sldId id="1789"/>
            <p14:sldId id="1790"/>
            <p14:sldId id="1779"/>
            <p14:sldId id="1780"/>
            <p14:sldId id="1777"/>
            <p14:sldId id="1782"/>
            <p14:sldId id="1781"/>
            <p14:sldId id="1783"/>
            <p14:sldId id="1787"/>
          </p14:sldIdLst>
        </p14:section>
        <p14:section name="Pistor" id="{991D04CB-98F4-4981-BC14-2F1347CAB710}">
          <p14:sldIdLst>
            <p14:sldId id="275"/>
            <p14:sldId id="1788"/>
            <p14:sldId id="1791"/>
          </p14:sldIdLst>
        </p14:section>
        <p14:section name="Schlussfolie" id="{678122F4-CF43-4EFA-BED4-4D8539CC104E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scher Andrea" initials="fia" lastIdx="2" clrIdx="0">
    <p:extLst>
      <p:ext uri="{19B8F6BF-5375-455C-9EA6-DF929625EA0E}">
        <p15:presenceInfo xmlns:p15="http://schemas.microsoft.com/office/powerpoint/2012/main" userId="Fischer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81697" autoAdjust="0"/>
  </p:normalViewPr>
  <p:slideViewPr>
    <p:cSldViewPr snapToGrid="0" showGuides="1">
      <p:cViewPr varScale="1">
        <p:scale>
          <a:sx n="73" d="100"/>
          <a:sy n="73" d="100"/>
        </p:scale>
        <p:origin x="768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istor.local\dfs\Userdata\daf\_userdata\Desktop\Microsoft%20Excel-Arbeitsblatt%20(neu)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istor.local\dfs\Userdata\daf\_userdata\Desktop\Microsoft%20Excel-Arbeitsblatt%20(neu)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Gutes Fachpersonal finden</c:v>
                </c:pt>
                <c:pt idx="1">
                  <c:v>Rentabilität</c:v>
                </c:pt>
                <c:pt idx="2">
                  <c:v>Innovativ bleiben / Betriebsblindheit</c:v>
                </c:pt>
                <c:pt idx="3">
                  <c:v>Gute Standorte zu bekommen</c:v>
                </c:pt>
                <c:pt idx="4">
                  <c:v>Neue Gastrokonzepte / Verkaufskonzepte</c:v>
                </c:pt>
                <c:pt idx="5">
                  <c:v>Konkurrenz Retail/Tankstellenshops etc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12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9-4466-9A8A-3F019AC99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71523656"/>
        <c:axId val="471519392"/>
      </c:barChart>
      <c:catAx>
        <c:axId val="471523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1519392"/>
        <c:crosses val="autoZero"/>
        <c:auto val="1"/>
        <c:lblAlgn val="ctr"/>
        <c:lblOffset val="100"/>
        <c:noMultiLvlLbl val="0"/>
      </c:catAx>
      <c:valAx>
        <c:axId val="471519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15236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grosse Herausforderung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Tabelle1!$A$2:$A$8</c:f>
              <c:strCache>
                <c:ptCount val="6"/>
                <c:pt idx="0">
                  <c:v>Rentabilität</c:v>
                </c:pt>
                <c:pt idx="1">
                  <c:v>Vermarktung</c:v>
                </c:pt>
                <c:pt idx="2">
                  <c:v>Trends &amp; Innovation</c:v>
                </c:pt>
                <c:pt idx="3">
                  <c:v>Digitalisierung</c:v>
                </c:pt>
                <c:pt idx="4">
                  <c:v>Umsatzwachstum</c:v>
                </c:pt>
                <c:pt idx="5">
                  <c:v>Fachkräftemangel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23</c:v>
                </c:pt>
                <c:pt idx="1">
                  <c:v>22</c:v>
                </c:pt>
                <c:pt idx="2">
                  <c:v>19</c:v>
                </c:pt>
                <c:pt idx="3">
                  <c:v>18</c:v>
                </c:pt>
                <c:pt idx="4">
                  <c:v>16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7C-4D41-A4FF-C06DB2B9B28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Mittlere Herausforderung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Tabelle1!$A$2:$A$8</c:f>
              <c:strCache>
                <c:ptCount val="6"/>
                <c:pt idx="0">
                  <c:v>Rentabilität</c:v>
                </c:pt>
                <c:pt idx="1">
                  <c:v>Vermarktung</c:v>
                </c:pt>
                <c:pt idx="2">
                  <c:v>Trends &amp; Innovation</c:v>
                </c:pt>
                <c:pt idx="3">
                  <c:v>Digitalisierung</c:v>
                </c:pt>
                <c:pt idx="4">
                  <c:v>Umsatzwachstum</c:v>
                </c:pt>
                <c:pt idx="5">
                  <c:v>Fachkräftemangel</c:v>
                </c:pt>
              </c:strCache>
            </c:str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8</c:v>
                </c:pt>
                <c:pt idx="1">
                  <c:v>9</c:v>
                </c:pt>
                <c:pt idx="2">
                  <c:v>13</c:v>
                </c:pt>
                <c:pt idx="3">
                  <c:v>13</c:v>
                </c:pt>
                <c:pt idx="4">
                  <c:v>14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7C-4D41-A4FF-C06DB2B9B28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Kleine Herausforderung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Tabelle1!$A$2:$A$8</c:f>
              <c:strCache>
                <c:ptCount val="6"/>
                <c:pt idx="0">
                  <c:v>Rentabilität</c:v>
                </c:pt>
                <c:pt idx="1">
                  <c:v>Vermarktung</c:v>
                </c:pt>
                <c:pt idx="2">
                  <c:v>Trends &amp; Innovation</c:v>
                </c:pt>
                <c:pt idx="3">
                  <c:v>Digitalisierung</c:v>
                </c:pt>
                <c:pt idx="4">
                  <c:v>Umsatzwachstum</c:v>
                </c:pt>
                <c:pt idx="5">
                  <c:v>Fachkräftemangel</c:v>
                </c:pt>
              </c:strCache>
            </c:str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7C-4D41-A4FF-C06DB2B9B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6445160"/>
        <c:axId val="466447784"/>
      </c:barChart>
      <c:catAx>
        <c:axId val="466445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6447784"/>
        <c:crosses val="autoZero"/>
        <c:auto val="1"/>
        <c:lblAlgn val="ctr"/>
        <c:lblOffset val="100"/>
        <c:noMultiLvlLbl val="0"/>
      </c:catAx>
      <c:valAx>
        <c:axId val="466447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644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200898038654568"/>
          <c:w val="0.63370143702192316"/>
          <c:h val="5.5515311765694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57BEAC-B85D-4B71-A726-8327F84EFE74}" type="doc">
      <dgm:prSet loTypeId="urn:microsoft.com/office/officeart/2009/3/layout/CircleRelationship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C0BBEDE-5FD5-41AF-BBE6-4E80A2F08654}">
      <dgm:prSet phldrT="[Text]" custT="1"/>
      <dgm:spPr/>
      <dgm:t>
        <a:bodyPr/>
        <a:lstStyle/>
        <a:p>
          <a:r>
            <a:rPr lang="de-CH" sz="2400" b="1" dirty="0"/>
            <a:t>Digitalisierung</a:t>
          </a:r>
        </a:p>
      </dgm:t>
    </dgm:pt>
    <dgm:pt modelId="{27A72FE7-0651-438E-AA93-E5AC02BB4102}" type="parTrans" cxnId="{77F5E2CD-351E-47AF-B903-99EA7B68A5BF}">
      <dgm:prSet/>
      <dgm:spPr/>
      <dgm:t>
        <a:bodyPr/>
        <a:lstStyle/>
        <a:p>
          <a:endParaRPr lang="de-CH"/>
        </a:p>
      </dgm:t>
    </dgm:pt>
    <dgm:pt modelId="{9092CCE4-9118-4A8B-89FD-037AAC5AB44B}" type="sibTrans" cxnId="{77F5E2CD-351E-47AF-B903-99EA7B68A5BF}">
      <dgm:prSet/>
      <dgm:spPr/>
      <dgm:t>
        <a:bodyPr/>
        <a:lstStyle/>
        <a:p>
          <a:endParaRPr lang="de-CH"/>
        </a:p>
      </dgm:t>
    </dgm:pt>
    <dgm:pt modelId="{CBA30C7F-1F39-4DD9-BE97-C3FA7536870D}">
      <dgm:prSet phldrT="[Text]" custT="1"/>
      <dgm:spPr/>
      <dgm:t>
        <a:bodyPr/>
        <a:lstStyle/>
        <a:p>
          <a:r>
            <a:rPr lang="de-CH" sz="1800" b="1" dirty="0"/>
            <a:t>Vermarktung</a:t>
          </a:r>
        </a:p>
      </dgm:t>
    </dgm:pt>
    <dgm:pt modelId="{7F785FF7-6B3E-40F4-BE7F-C1CC95334238}" type="parTrans" cxnId="{C28F1886-BEC3-41B0-85F8-337A0F01A406}">
      <dgm:prSet/>
      <dgm:spPr/>
      <dgm:t>
        <a:bodyPr/>
        <a:lstStyle/>
        <a:p>
          <a:endParaRPr lang="de-CH"/>
        </a:p>
      </dgm:t>
    </dgm:pt>
    <dgm:pt modelId="{65218750-8AB5-46CB-B798-F60947E54B1C}" type="sibTrans" cxnId="{C28F1886-BEC3-41B0-85F8-337A0F01A406}">
      <dgm:prSet/>
      <dgm:spPr/>
      <dgm:t>
        <a:bodyPr/>
        <a:lstStyle/>
        <a:p>
          <a:endParaRPr lang="de-CH"/>
        </a:p>
      </dgm:t>
    </dgm:pt>
    <dgm:pt modelId="{7D25AA92-9FE6-4D25-BF39-D4951F312B60}">
      <dgm:prSet phldrT="[Text]" custT="1"/>
      <dgm:spPr/>
      <dgm:t>
        <a:bodyPr/>
        <a:lstStyle/>
        <a:p>
          <a:r>
            <a:rPr lang="de-CH" sz="1800" b="1" dirty="0"/>
            <a:t>Effizienz</a:t>
          </a:r>
        </a:p>
      </dgm:t>
    </dgm:pt>
    <dgm:pt modelId="{AC529A12-AE54-4754-8D50-0079FD1FD1AE}" type="parTrans" cxnId="{F65F78CE-3423-440E-9EF9-D41A1E9FBF8E}">
      <dgm:prSet/>
      <dgm:spPr/>
      <dgm:t>
        <a:bodyPr/>
        <a:lstStyle/>
        <a:p>
          <a:endParaRPr lang="de-CH"/>
        </a:p>
      </dgm:t>
    </dgm:pt>
    <dgm:pt modelId="{3C0F2E75-EE02-46FD-9027-E74551A63E10}" type="sibTrans" cxnId="{F65F78CE-3423-440E-9EF9-D41A1E9FBF8E}">
      <dgm:prSet/>
      <dgm:spPr/>
      <dgm:t>
        <a:bodyPr/>
        <a:lstStyle/>
        <a:p>
          <a:endParaRPr lang="de-CH"/>
        </a:p>
      </dgm:t>
    </dgm:pt>
    <dgm:pt modelId="{72FF37B1-687C-485B-9812-850C6E147640}">
      <dgm:prSet phldrT="[Text]" custT="1"/>
      <dgm:spPr/>
      <dgm:t>
        <a:bodyPr/>
        <a:lstStyle/>
        <a:p>
          <a:r>
            <a:rPr lang="de-CH" sz="1800" dirty="0"/>
            <a:t>Umsatz</a:t>
          </a:r>
        </a:p>
      </dgm:t>
    </dgm:pt>
    <dgm:pt modelId="{931CEE6F-F315-4C91-A6C1-7E9ECD400FCE}" type="parTrans" cxnId="{CCECCC29-33EA-4872-96B9-54D3877A15DA}">
      <dgm:prSet/>
      <dgm:spPr/>
      <dgm:t>
        <a:bodyPr/>
        <a:lstStyle/>
        <a:p>
          <a:endParaRPr lang="de-CH"/>
        </a:p>
      </dgm:t>
    </dgm:pt>
    <dgm:pt modelId="{64FE0322-E988-4EFD-B464-13C5384AAFBE}" type="sibTrans" cxnId="{CCECCC29-33EA-4872-96B9-54D3877A15DA}">
      <dgm:prSet/>
      <dgm:spPr/>
      <dgm:t>
        <a:bodyPr/>
        <a:lstStyle/>
        <a:p>
          <a:endParaRPr lang="de-CH"/>
        </a:p>
      </dgm:t>
    </dgm:pt>
    <dgm:pt modelId="{2587CC10-7415-4633-BDED-AAFEFED1207A}">
      <dgm:prSet phldrT="[Text]" custT="1"/>
      <dgm:spPr/>
      <dgm:t>
        <a:bodyPr/>
        <a:lstStyle/>
        <a:p>
          <a:r>
            <a:rPr lang="de-CH" sz="1800" b="1" dirty="0"/>
            <a:t>Innovation</a:t>
          </a:r>
        </a:p>
      </dgm:t>
    </dgm:pt>
    <dgm:pt modelId="{FBC55771-2524-432A-BDBD-35CF3A44D570}" type="parTrans" cxnId="{4731430F-A32E-45DB-BDEA-CBC54BEE29F1}">
      <dgm:prSet/>
      <dgm:spPr/>
      <dgm:t>
        <a:bodyPr/>
        <a:lstStyle/>
        <a:p>
          <a:endParaRPr lang="de-CH"/>
        </a:p>
      </dgm:t>
    </dgm:pt>
    <dgm:pt modelId="{7264B0C6-FAE9-4B7F-9DD1-7ED7CB35E330}" type="sibTrans" cxnId="{4731430F-A32E-45DB-BDEA-CBC54BEE29F1}">
      <dgm:prSet/>
      <dgm:spPr/>
      <dgm:t>
        <a:bodyPr/>
        <a:lstStyle/>
        <a:p>
          <a:endParaRPr lang="de-CH"/>
        </a:p>
      </dgm:t>
    </dgm:pt>
    <dgm:pt modelId="{FC232288-2B8E-4FCB-98AC-BE84499B668D}">
      <dgm:prSet phldrT="[Text]" custT="1"/>
      <dgm:spPr/>
      <dgm:t>
        <a:bodyPr/>
        <a:lstStyle/>
        <a:p>
          <a:r>
            <a:rPr lang="de-CH" sz="1800" dirty="0"/>
            <a:t>Personal</a:t>
          </a:r>
        </a:p>
      </dgm:t>
    </dgm:pt>
    <dgm:pt modelId="{17AD6AD2-5531-462E-85D3-223BA9452D46}" type="parTrans" cxnId="{53336810-647C-4A0F-AF47-922802983376}">
      <dgm:prSet/>
      <dgm:spPr/>
      <dgm:t>
        <a:bodyPr/>
        <a:lstStyle/>
        <a:p>
          <a:endParaRPr lang="de-CH"/>
        </a:p>
      </dgm:t>
    </dgm:pt>
    <dgm:pt modelId="{6D245C57-9C7F-4BCB-94E7-F5C233488291}" type="sibTrans" cxnId="{53336810-647C-4A0F-AF47-922802983376}">
      <dgm:prSet/>
      <dgm:spPr/>
      <dgm:t>
        <a:bodyPr/>
        <a:lstStyle/>
        <a:p>
          <a:endParaRPr lang="de-CH"/>
        </a:p>
      </dgm:t>
    </dgm:pt>
    <dgm:pt modelId="{9808CF6D-F76F-4B0C-8B7F-B47C18AF3B75}" type="pres">
      <dgm:prSet presAssocID="{8F57BEAC-B85D-4B71-A726-8327F84EFE74}" presName="Name0" presStyleCnt="0">
        <dgm:presLayoutVars>
          <dgm:chMax val="1"/>
          <dgm:chPref val="1"/>
        </dgm:presLayoutVars>
      </dgm:prSet>
      <dgm:spPr/>
    </dgm:pt>
    <dgm:pt modelId="{570004BF-9DF5-452A-B311-E12A736BF5C9}" type="pres">
      <dgm:prSet presAssocID="{5C0BBEDE-5FD5-41AF-BBE6-4E80A2F08654}" presName="Parent" presStyleLbl="node0" presStyleIdx="0" presStyleCnt="1" custScaleX="123666" custScaleY="118360" custLinFactNeighborX="129" custLinFactNeighborY="995">
        <dgm:presLayoutVars>
          <dgm:chMax val="5"/>
          <dgm:chPref val="5"/>
        </dgm:presLayoutVars>
      </dgm:prSet>
      <dgm:spPr/>
    </dgm:pt>
    <dgm:pt modelId="{B61B8872-02DC-42FB-8ACD-CAC826EEF57D}" type="pres">
      <dgm:prSet presAssocID="{5C0BBEDE-5FD5-41AF-BBE6-4E80A2F08654}" presName="Accent2" presStyleLbl="node1" presStyleIdx="0" presStyleCnt="19"/>
      <dgm:spPr/>
    </dgm:pt>
    <dgm:pt modelId="{ADBC534A-7873-454D-AC37-3A417CDF0C42}" type="pres">
      <dgm:prSet presAssocID="{5C0BBEDE-5FD5-41AF-BBE6-4E80A2F08654}" presName="Accent3" presStyleLbl="node1" presStyleIdx="1" presStyleCnt="19"/>
      <dgm:spPr/>
    </dgm:pt>
    <dgm:pt modelId="{0C0A3C5A-46D3-42AA-8506-7400B4C0CC1E}" type="pres">
      <dgm:prSet presAssocID="{5C0BBEDE-5FD5-41AF-BBE6-4E80A2F08654}" presName="Accent4" presStyleLbl="node1" presStyleIdx="2" presStyleCnt="19" custLinFactY="-36203" custLinFactNeighborX="-36191" custLinFactNeighborY="-100000"/>
      <dgm:spPr/>
    </dgm:pt>
    <dgm:pt modelId="{51A95D2B-63F2-47AC-AFAA-4A9A8B7F4D60}" type="pres">
      <dgm:prSet presAssocID="{5C0BBEDE-5FD5-41AF-BBE6-4E80A2F08654}" presName="Accent5" presStyleLbl="node1" presStyleIdx="3" presStyleCnt="19"/>
      <dgm:spPr/>
    </dgm:pt>
    <dgm:pt modelId="{6B4B9304-A8BC-4041-895F-CAB53804CC32}" type="pres">
      <dgm:prSet presAssocID="{5C0BBEDE-5FD5-41AF-BBE6-4E80A2F08654}" presName="Accent6" presStyleLbl="node1" presStyleIdx="4" presStyleCnt="19"/>
      <dgm:spPr/>
    </dgm:pt>
    <dgm:pt modelId="{5CD9A7A5-0857-4D28-91D0-C4D84C4275E1}" type="pres">
      <dgm:prSet presAssocID="{CBA30C7F-1F39-4DD9-BE97-C3FA7536870D}" presName="Child1" presStyleLbl="node1" presStyleIdx="5" presStyleCnt="19" custScaleX="197335" custScaleY="183246" custLinFactNeighborX="-27118" custLinFactNeighborY="-30448">
        <dgm:presLayoutVars>
          <dgm:chMax val="0"/>
          <dgm:chPref val="0"/>
        </dgm:presLayoutVars>
      </dgm:prSet>
      <dgm:spPr/>
    </dgm:pt>
    <dgm:pt modelId="{DA39A2BB-298F-45CA-B516-54D4794ED1CC}" type="pres">
      <dgm:prSet presAssocID="{CBA30C7F-1F39-4DD9-BE97-C3FA7536870D}" presName="Accent7" presStyleCnt="0"/>
      <dgm:spPr/>
    </dgm:pt>
    <dgm:pt modelId="{C4BEC3FF-9F40-4462-A9D3-29408FF51EEC}" type="pres">
      <dgm:prSet presAssocID="{CBA30C7F-1F39-4DD9-BE97-C3FA7536870D}" presName="AccentHold1" presStyleLbl="node1" presStyleIdx="6" presStyleCnt="19"/>
      <dgm:spPr/>
    </dgm:pt>
    <dgm:pt modelId="{7995BD86-E90F-4A31-80E5-8455AB3413CB}" type="pres">
      <dgm:prSet presAssocID="{CBA30C7F-1F39-4DD9-BE97-C3FA7536870D}" presName="Accent8" presStyleCnt="0"/>
      <dgm:spPr/>
    </dgm:pt>
    <dgm:pt modelId="{6B3BA82F-D32B-41C1-80F9-56CA4C7E6EA1}" type="pres">
      <dgm:prSet presAssocID="{CBA30C7F-1F39-4DD9-BE97-C3FA7536870D}" presName="AccentHold2" presStyleLbl="node1" presStyleIdx="7" presStyleCnt="19"/>
      <dgm:spPr/>
    </dgm:pt>
    <dgm:pt modelId="{794149A7-FD34-4C93-832F-420040E45245}" type="pres">
      <dgm:prSet presAssocID="{7D25AA92-9FE6-4D25-BF39-D4951F312B60}" presName="Child2" presStyleLbl="node1" presStyleIdx="8" presStyleCnt="19" custScaleX="171741" custScaleY="174451" custLinFactNeighborX="-31066" custLinFactNeighborY="39583">
        <dgm:presLayoutVars>
          <dgm:chMax val="0"/>
          <dgm:chPref val="0"/>
        </dgm:presLayoutVars>
      </dgm:prSet>
      <dgm:spPr/>
    </dgm:pt>
    <dgm:pt modelId="{E4B81083-960A-48E6-8472-47EF63DF41BF}" type="pres">
      <dgm:prSet presAssocID="{7D25AA92-9FE6-4D25-BF39-D4951F312B60}" presName="Accent9" presStyleCnt="0"/>
      <dgm:spPr/>
    </dgm:pt>
    <dgm:pt modelId="{1CF228AB-D619-43C6-B352-1BC6503E909B}" type="pres">
      <dgm:prSet presAssocID="{7D25AA92-9FE6-4D25-BF39-D4951F312B60}" presName="AccentHold1" presStyleLbl="node1" presStyleIdx="9" presStyleCnt="19" custLinFactX="-9467" custLinFactY="-100000" custLinFactNeighborX="-100000" custLinFactNeighborY="-103231"/>
      <dgm:spPr/>
    </dgm:pt>
    <dgm:pt modelId="{28373CC0-F746-4682-B0F9-7F756F447A1F}" type="pres">
      <dgm:prSet presAssocID="{7D25AA92-9FE6-4D25-BF39-D4951F312B60}" presName="Accent10" presStyleCnt="0"/>
      <dgm:spPr/>
    </dgm:pt>
    <dgm:pt modelId="{6905066C-16C9-4180-857B-9631F871CE24}" type="pres">
      <dgm:prSet presAssocID="{7D25AA92-9FE6-4D25-BF39-D4951F312B60}" presName="AccentHold2" presStyleLbl="node1" presStyleIdx="10" presStyleCnt="19"/>
      <dgm:spPr/>
    </dgm:pt>
    <dgm:pt modelId="{80AD94E9-5C68-4229-85A6-F16BDA52F088}" type="pres">
      <dgm:prSet presAssocID="{7D25AA92-9FE6-4D25-BF39-D4951F312B60}" presName="Accent11" presStyleCnt="0"/>
      <dgm:spPr/>
    </dgm:pt>
    <dgm:pt modelId="{F841A22F-2D73-4857-A26E-B0D7FF1C30AE}" type="pres">
      <dgm:prSet presAssocID="{7D25AA92-9FE6-4D25-BF39-D4951F312B60}" presName="AccentHold3" presStyleLbl="node1" presStyleIdx="11" presStyleCnt="19"/>
      <dgm:spPr/>
    </dgm:pt>
    <dgm:pt modelId="{0A3402DA-C7F9-4D06-B7AD-D7BFDE74A58D}" type="pres">
      <dgm:prSet presAssocID="{72FF37B1-687C-485B-9812-850C6E147640}" presName="Child3" presStyleLbl="node1" presStyleIdx="12" presStyleCnt="19" custScaleX="107819" custScaleY="110198" custLinFactX="-26373" custLinFactNeighborX="-100000" custLinFactNeighborY="27403">
        <dgm:presLayoutVars>
          <dgm:chMax val="0"/>
          <dgm:chPref val="0"/>
        </dgm:presLayoutVars>
      </dgm:prSet>
      <dgm:spPr/>
    </dgm:pt>
    <dgm:pt modelId="{349E0B9F-D071-43DE-B4DB-159E033375C6}" type="pres">
      <dgm:prSet presAssocID="{72FF37B1-687C-485B-9812-850C6E147640}" presName="Accent12" presStyleCnt="0"/>
      <dgm:spPr/>
    </dgm:pt>
    <dgm:pt modelId="{079A85FC-DC69-4D9A-B26C-75B62A4BDBA0}" type="pres">
      <dgm:prSet presAssocID="{72FF37B1-687C-485B-9812-850C6E147640}" presName="AccentHold1" presStyleLbl="node1" presStyleIdx="13" presStyleCnt="19" custLinFactX="-100000" custLinFactY="3673" custLinFactNeighborX="-107324" custLinFactNeighborY="100000"/>
      <dgm:spPr/>
    </dgm:pt>
    <dgm:pt modelId="{6519F4AC-C229-41E3-A54B-F7E6FD735334}" type="pres">
      <dgm:prSet presAssocID="{2587CC10-7415-4633-BDED-AAFEFED1207A}" presName="Child4" presStyleLbl="node1" presStyleIdx="14" presStyleCnt="19" custScaleX="153367" custScaleY="153651" custLinFactNeighborX="-56141" custLinFactNeighborY="-70791">
        <dgm:presLayoutVars>
          <dgm:chMax val="0"/>
          <dgm:chPref val="0"/>
        </dgm:presLayoutVars>
      </dgm:prSet>
      <dgm:spPr/>
    </dgm:pt>
    <dgm:pt modelId="{268B52FD-8465-4AE0-B7BD-CA00AD3E258E}" type="pres">
      <dgm:prSet presAssocID="{2587CC10-7415-4633-BDED-AAFEFED1207A}" presName="Accent13" presStyleCnt="0"/>
      <dgm:spPr/>
    </dgm:pt>
    <dgm:pt modelId="{44F7790A-2A21-4E24-89C1-82516ADFCBC1}" type="pres">
      <dgm:prSet presAssocID="{2587CC10-7415-4633-BDED-AAFEFED1207A}" presName="AccentHold1" presStyleLbl="node1" presStyleIdx="15" presStyleCnt="19"/>
      <dgm:spPr/>
    </dgm:pt>
    <dgm:pt modelId="{456228E2-B744-4D39-8226-CF968609EAC4}" type="pres">
      <dgm:prSet presAssocID="{FC232288-2B8E-4FCB-98AC-BE84499B668D}" presName="Child5" presStyleLbl="node1" presStyleIdx="16" presStyleCnt="19" custScaleX="121432" custScaleY="117741" custLinFactNeighborX="-25471" custLinFactNeighborY="761">
        <dgm:presLayoutVars>
          <dgm:chMax val="0"/>
          <dgm:chPref val="0"/>
        </dgm:presLayoutVars>
      </dgm:prSet>
      <dgm:spPr/>
    </dgm:pt>
    <dgm:pt modelId="{BCE360E1-A5B8-4E0E-BB38-D13303B83DEC}" type="pres">
      <dgm:prSet presAssocID="{FC232288-2B8E-4FCB-98AC-BE84499B668D}" presName="Accent15" presStyleCnt="0"/>
      <dgm:spPr/>
    </dgm:pt>
    <dgm:pt modelId="{F7A54246-7DBE-4CC4-A893-59BABA3A72A1}" type="pres">
      <dgm:prSet presAssocID="{FC232288-2B8E-4FCB-98AC-BE84499B668D}" presName="AccentHold2" presStyleLbl="node1" presStyleIdx="17" presStyleCnt="19" custLinFactX="168576" custLinFactY="-80467" custLinFactNeighborX="200000" custLinFactNeighborY="-100000"/>
      <dgm:spPr/>
    </dgm:pt>
    <dgm:pt modelId="{7C174EB4-D0C4-43C8-8F6C-29B562E8DE73}" type="pres">
      <dgm:prSet presAssocID="{FC232288-2B8E-4FCB-98AC-BE84499B668D}" presName="Accent16" presStyleCnt="0"/>
      <dgm:spPr/>
    </dgm:pt>
    <dgm:pt modelId="{C255EE8B-9D6C-43A6-9130-35D444232903}" type="pres">
      <dgm:prSet presAssocID="{FC232288-2B8E-4FCB-98AC-BE84499B668D}" presName="AccentHold3" presStyleLbl="node1" presStyleIdx="18" presStyleCnt="19"/>
      <dgm:spPr/>
    </dgm:pt>
  </dgm:ptLst>
  <dgm:cxnLst>
    <dgm:cxn modelId="{4731430F-A32E-45DB-BDEA-CBC54BEE29F1}" srcId="{5C0BBEDE-5FD5-41AF-BBE6-4E80A2F08654}" destId="{2587CC10-7415-4633-BDED-AAFEFED1207A}" srcOrd="3" destOrd="0" parTransId="{FBC55771-2524-432A-BDBD-35CF3A44D570}" sibTransId="{7264B0C6-FAE9-4B7F-9DD1-7ED7CB35E330}"/>
    <dgm:cxn modelId="{53336810-647C-4A0F-AF47-922802983376}" srcId="{5C0BBEDE-5FD5-41AF-BBE6-4E80A2F08654}" destId="{FC232288-2B8E-4FCB-98AC-BE84499B668D}" srcOrd="4" destOrd="0" parTransId="{17AD6AD2-5531-462E-85D3-223BA9452D46}" sibTransId="{6D245C57-9C7F-4BCB-94E7-F5C233488291}"/>
    <dgm:cxn modelId="{CCECCC29-33EA-4872-96B9-54D3877A15DA}" srcId="{5C0BBEDE-5FD5-41AF-BBE6-4E80A2F08654}" destId="{72FF37B1-687C-485B-9812-850C6E147640}" srcOrd="2" destOrd="0" parTransId="{931CEE6F-F315-4C91-A6C1-7E9ECD400FCE}" sibTransId="{64FE0322-E988-4EFD-B464-13C5384AAFBE}"/>
    <dgm:cxn modelId="{8B09AE3B-9FE4-4776-940F-84032B20836D}" type="presOf" srcId="{2587CC10-7415-4633-BDED-AAFEFED1207A}" destId="{6519F4AC-C229-41E3-A54B-F7E6FD735334}" srcOrd="0" destOrd="0" presId="urn:microsoft.com/office/officeart/2009/3/layout/CircleRelationship"/>
    <dgm:cxn modelId="{D88F8246-4937-40C1-AEA7-3E014E1AF3BE}" type="presOf" srcId="{72FF37B1-687C-485B-9812-850C6E147640}" destId="{0A3402DA-C7F9-4D06-B7AD-D7BFDE74A58D}" srcOrd="0" destOrd="0" presId="urn:microsoft.com/office/officeart/2009/3/layout/CircleRelationship"/>
    <dgm:cxn modelId="{0175FC66-EE20-4AD0-9777-A3106DCA2242}" type="presOf" srcId="{FC232288-2B8E-4FCB-98AC-BE84499B668D}" destId="{456228E2-B744-4D39-8226-CF968609EAC4}" srcOrd="0" destOrd="0" presId="urn:microsoft.com/office/officeart/2009/3/layout/CircleRelationship"/>
    <dgm:cxn modelId="{B2427B7F-1129-4113-9038-1403BAB0D8CE}" type="presOf" srcId="{CBA30C7F-1F39-4DD9-BE97-C3FA7536870D}" destId="{5CD9A7A5-0857-4D28-91D0-C4D84C4275E1}" srcOrd="0" destOrd="0" presId="urn:microsoft.com/office/officeart/2009/3/layout/CircleRelationship"/>
    <dgm:cxn modelId="{C28F1886-BEC3-41B0-85F8-337A0F01A406}" srcId="{5C0BBEDE-5FD5-41AF-BBE6-4E80A2F08654}" destId="{CBA30C7F-1F39-4DD9-BE97-C3FA7536870D}" srcOrd="0" destOrd="0" parTransId="{7F785FF7-6B3E-40F4-BE7F-C1CC95334238}" sibTransId="{65218750-8AB5-46CB-B798-F60947E54B1C}"/>
    <dgm:cxn modelId="{B2740D8A-131B-48F1-AD8E-85BE61306DEF}" type="presOf" srcId="{8F57BEAC-B85D-4B71-A726-8327F84EFE74}" destId="{9808CF6D-F76F-4B0C-8B7F-B47C18AF3B75}" srcOrd="0" destOrd="0" presId="urn:microsoft.com/office/officeart/2009/3/layout/CircleRelationship"/>
    <dgm:cxn modelId="{CB06448A-8B9D-4351-A444-0422E4AFF61F}" type="presOf" srcId="{5C0BBEDE-5FD5-41AF-BBE6-4E80A2F08654}" destId="{570004BF-9DF5-452A-B311-E12A736BF5C9}" srcOrd="0" destOrd="0" presId="urn:microsoft.com/office/officeart/2009/3/layout/CircleRelationship"/>
    <dgm:cxn modelId="{77F5E2CD-351E-47AF-B903-99EA7B68A5BF}" srcId="{8F57BEAC-B85D-4B71-A726-8327F84EFE74}" destId="{5C0BBEDE-5FD5-41AF-BBE6-4E80A2F08654}" srcOrd="0" destOrd="0" parTransId="{27A72FE7-0651-438E-AA93-E5AC02BB4102}" sibTransId="{9092CCE4-9118-4A8B-89FD-037AAC5AB44B}"/>
    <dgm:cxn modelId="{F65F78CE-3423-440E-9EF9-D41A1E9FBF8E}" srcId="{5C0BBEDE-5FD5-41AF-BBE6-4E80A2F08654}" destId="{7D25AA92-9FE6-4D25-BF39-D4951F312B60}" srcOrd="1" destOrd="0" parTransId="{AC529A12-AE54-4754-8D50-0079FD1FD1AE}" sibTransId="{3C0F2E75-EE02-46FD-9027-E74551A63E10}"/>
    <dgm:cxn modelId="{F1ADFCEE-75A8-4EB4-AD31-8D23D872EFE6}" type="presOf" srcId="{7D25AA92-9FE6-4D25-BF39-D4951F312B60}" destId="{794149A7-FD34-4C93-832F-420040E45245}" srcOrd="0" destOrd="0" presId="urn:microsoft.com/office/officeart/2009/3/layout/CircleRelationship"/>
    <dgm:cxn modelId="{2F8D7175-3E53-4E02-A87D-A8144B1CD258}" type="presParOf" srcId="{9808CF6D-F76F-4B0C-8B7F-B47C18AF3B75}" destId="{570004BF-9DF5-452A-B311-E12A736BF5C9}" srcOrd="0" destOrd="0" presId="urn:microsoft.com/office/officeart/2009/3/layout/CircleRelationship"/>
    <dgm:cxn modelId="{CBCF9D55-793B-4A1D-A44D-FE1FBCAE6FC3}" type="presParOf" srcId="{9808CF6D-F76F-4B0C-8B7F-B47C18AF3B75}" destId="{B61B8872-02DC-42FB-8ACD-CAC826EEF57D}" srcOrd="1" destOrd="0" presId="urn:microsoft.com/office/officeart/2009/3/layout/CircleRelationship"/>
    <dgm:cxn modelId="{A6F1F809-E12D-48B9-9DED-E496EC30EAD2}" type="presParOf" srcId="{9808CF6D-F76F-4B0C-8B7F-B47C18AF3B75}" destId="{ADBC534A-7873-454D-AC37-3A417CDF0C42}" srcOrd="2" destOrd="0" presId="urn:microsoft.com/office/officeart/2009/3/layout/CircleRelationship"/>
    <dgm:cxn modelId="{1FAC7B02-5069-4AFB-B538-20F84401773A}" type="presParOf" srcId="{9808CF6D-F76F-4B0C-8B7F-B47C18AF3B75}" destId="{0C0A3C5A-46D3-42AA-8506-7400B4C0CC1E}" srcOrd="3" destOrd="0" presId="urn:microsoft.com/office/officeart/2009/3/layout/CircleRelationship"/>
    <dgm:cxn modelId="{07F7D1B4-DB6E-47D8-AE06-5511A0826BD9}" type="presParOf" srcId="{9808CF6D-F76F-4B0C-8B7F-B47C18AF3B75}" destId="{51A95D2B-63F2-47AC-AFAA-4A9A8B7F4D60}" srcOrd="4" destOrd="0" presId="urn:microsoft.com/office/officeart/2009/3/layout/CircleRelationship"/>
    <dgm:cxn modelId="{60AD83DF-A06E-4BDD-A547-4D8F73A9F20D}" type="presParOf" srcId="{9808CF6D-F76F-4B0C-8B7F-B47C18AF3B75}" destId="{6B4B9304-A8BC-4041-895F-CAB53804CC32}" srcOrd="5" destOrd="0" presId="urn:microsoft.com/office/officeart/2009/3/layout/CircleRelationship"/>
    <dgm:cxn modelId="{8F51AAB8-515A-4F70-A4B8-97D214E9371A}" type="presParOf" srcId="{9808CF6D-F76F-4B0C-8B7F-B47C18AF3B75}" destId="{5CD9A7A5-0857-4D28-91D0-C4D84C4275E1}" srcOrd="6" destOrd="0" presId="urn:microsoft.com/office/officeart/2009/3/layout/CircleRelationship"/>
    <dgm:cxn modelId="{66C97C11-955D-4389-9453-083812029781}" type="presParOf" srcId="{9808CF6D-F76F-4B0C-8B7F-B47C18AF3B75}" destId="{DA39A2BB-298F-45CA-B516-54D4794ED1CC}" srcOrd="7" destOrd="0" presId="urn:microsoft.com/office/officeart/2009/3/layout/CircleRelationship"/>
    <dgm:cxn modelId="{EE68739E-713D-455F-8D1A-17AB5CE2682E}" type="presParOf" srcId="{DA39A2BB-298F-45CA-B516-54D4794ED1CC}" destId="{C4BEC3FF-9F40-4462-A9D3-29408FF51EEC}" srcOrd="0" destOrd="0" presId="urn:microsoft.com/office/officeart/2009/3/layout/CircleRelationship"/>
    <dgm:cxn modelId="{7081812D-0883-4722-B0FF-AF4F6293B79E}" type="presParOf" srcId="{9808CF6D-F76F-4B0C-8B7F-B47C18AF3B75}" destId="{7995BD86-E90F-4A31-80E5-8455AB3413CB}" srcOrd="8" destOrd="0" presId="urn:microsoft.com/office/officeart/2009/3/layout/CircleRelationship"/>
    <dgm:cxn modelId="{30198CB3-C6A0-4A34-8E17-4C883F8269FE}" type="presParOf" srcId="{7995BD86-E90F-4A31-80E5-8455AB3413CB}" destId="{6B3BA82F-D32B-41C1-80F9-56CA4C7E6EA1}" srcOrd="0" destOrd="0" presId="urn:microsoft.com/office/officeart/2009/3/layout/CircleRelationship"/>
    <dgm:cxn modelId="{CF921EC4-3BD9-4483-927B-6C3FC9B47C67}" type="presParOf" srcId="{9808CF6D-F76F-4B0C-8B7F-B47C18AF3B75}" destId="{794149A7-FD34-4C93-832F-420040E45245}" srcOrd="9" destOrd="0" presId="urn:microsoft.com/office/officeart/2009/3/layout/CircleRelationship"/>
    <dgm:cxn modelId="{D0A3C629-D11D-414A-80C1-ACD2A54E2AE4}" type="presParOf" srcId="{9808CF6D-F76F-4B0C-8B7F-B47C18AF3B75}" destId="{E4B81083-960A-48E6-8472-47EF63DF41BF}" srcOrd="10" destOrd="0" presId="urn:microsoft.com/office/officeart/2009/3/layout/CircleRelationship"/>
    <dgm:cxn modelId="{95E45B96-400C-4073-9A95-3BC160B2120C}" type="presParOf" srcId="{E4B81083-960A-48E6-8472-47EF63DF41BF}" destId="{1CF228AB-D619-43C6-B352-1BC6503E909B}" srcOrd="0" destOrd="0" presId="urn:microsoft.com/office/officeart/2009/3/layout/CircleRelationship"/>
    <dgm:cxn modelId="{345A50C7-1054-481B-886D-B3B1A474F3C4}" type="presParOf" srcId="{9808CF6D-F76F-4B0C-8B7F-B47C18AF3B75}" destId="{28373CC0-F746-4682-B0F9-7F756F447A1F}" srcOrd="11" destOrd="0" presId="urn:microsoft.com/office/officeart/2009/3/layout/CircleRelationship"/>
    <dgm:cxn modelId="{ADD14E2F-EE32-4432-9AA1-030DA4737C81}" type="presParOf" srcId="{28373CC0-F746-4682-B0F9-7F756F447A1F}" destId="{6905066C-16C9-4180-857B-9631F871CE24}" srcOrd="0" destOrd="0" presId="urn:microsoft.com/office/officeart/2009/3/layout/CircleRelationship"/>
    <dgm:cxn modelId="{FE29EFE6-F1F6-4F38-BA20-19B598CFC83A}" type="presParOf" srcId="{9808CF6D-F76F-4B0C-8B7F-B47C18AF3B75}" destId="{80AD94E9-5C68-4229-85A6-F16BDA52F088}" srcOrd="12" destOrd="0" presId="urn:microsoft.com/office/officeart/2009/3/layout/CircleRelationship"/>
    <dgm:cxn modelId="{D2D405C8-2E13-4A08-9209-6D6D49D1748D}" type="presParOf" srcId="{80AD94E9-5C68-4229-85A6-F16BDA52F088}" destId="{F841A22F-2D73-4857-A26E-B0D7FF1C30AE}" srcOrd="0" destOrd="0" presId="urn:microsoft.com/office/officeart/2009/3/layout/CircleRelationship"/>
    <dgm:cxn modelId="{19007BC1-2F0D-4664-90CF-F3BC6A8FBBCC}" type="presParOf" srcId="{9808CF6D-F76F-4B0C-8B7F-B47C18AF3B75}" destId="{0A3402DA-C7F9-4D06-B7AD-D7BFDE74A58D}" srcOrd="13" destOrd="0" presId="urn:microsoft.com/office/officeart/2009/3/layout/CircleRelationship"/>
    <dgm:cxn modelId="{91D264C3-AA56-49B7-B0AB-FDD0420D33C7}" type="presParOf" srcId="{9808CF6D-F76F-4B0C-8B7F-B47C18AF3B75}" destId="{349E0B9F-D071-43DE-B4DB-159E033375C6}" srcOrd="14" destOrd="0" presId="urn:microsoft.com/office/officeart/2009/3/layout/CircleRelationship"/>
    <dgm:cxn modelId="{AB0E8F20-C9ED-4D05-B6B6-6DBC7E244A58}" type="presParOf" srcId="{349E0B9F-D071-43DE-B4DB-159E033375C6}" destId="{079A85FC-DC69-4D9A-B26C-75B62A4BDBA0}" srcOrd="0" destOrd="0" presId="urn:microsoft.com/office/officeart/2009/3/layout/CircleRelationship"/>
    <dgm:cxn modelId="{37E7ED3F-76BF-402C-B327-7BDF8FB88605}" type="presParOf" srcId="{9808CF6D-F76F-4B0C-8B7F-B47C18AF3B75}" destId="{6519F4AC-C229-41E3-A54B-F7E6FD735334}" srcOrd="15" destOrd="0" presId="urn:microsoft.com/office/officeart/2009/3/layout/CircleRelationship"/>
    <dgm:cxn modelId="{1014A240-4721-4F7E-B362-A8B086523936}" type="presParOf" srcId="{9808CF6D-F76F-4B0C-8B7F-B47C18AF3B75}" destId="{268B52FD-8465-4AE0-B7BD-CA00AD3E258E}" srcOrd="16" destOrd="0" presId="urn:microsoft.com/office/officeart/2009/3/layout/CircleRelationship"/>
    <dgm:cxn modelId="{5FB87FFA-4F58-45EE-AF41-EE309A222CDE}" type="presParOf" srcId="{268B52FD-8465-4AE0-B7BD-CA00AD3E258E}" destId="{44F7790A-2A21-4E24-89C1-82516ADFCBC1}" srcOrd="0" destOrd="0" presId="urn:microsoft.com/office/officeart/2009/3/layout/CircleRelationship"/>
    <dgm:cxn modelId="{1D5F4FE9-3B45-47EF-963A-793557845B67}" type="presParOf" srcId="{9808CF6D-F76F-4B0C-8B7F-B47C18AF3B75}" destId="{456228E2-B744-4D39-8226-CF968609EAC4}" srcOrd="17" destOrd="0" presId="urn:microsoft.com/office/officeart/2009/3/layout/CircleRelationship"/>
    <dgm:cxn modelId="{7F9E1BAD-DFE8-47CE-BA70-7F31EDFD382C}" type="presParOf" srcId="{9808CF6D-F76F-4B0C-8B7F-B47C18AF3B75}" destId="{BCE360E1-A5B8-4E0E-BB38-D13303B83DEC}" srcOrd="18" destOrd="0" presId="urn:microsoft.com/office/officeart/2009/3/layout/CircleRelationship"/>
    <dgm:cxn modelId="{B26AA50A-9175-4205-AE45-A4C12D1F0464}" type="presParOf" srcId="{BCE360E1-A5B8-4E0E-BB38-D13303B83DEC}" destId="{F7A54246-7DBE-4CC4-A893-59BABA3A72A1}" srcOrd="0" destOrd="0" presId="urn:microsoft.com/office/officeart/2009/3/layout/CircleRelationship"/>
    <dgm:cxn modelId="{4D08B563-4AC8-4CE9-8043-FF97296431F5}" type="presParOf" srcId="{9808CF6D-F76F-4B0C-8B7F-B47C18AF3B75}" destId="{7C174EB4-D0C4-43C8-8F6C-29B562E8DE73}" srcOrd="19" destOrd="0" presId="urn:microsoft.com/office/officeart/2009/3/layout/CircleRelationship"/>
    <dgm:cxn modelId="{D5004A09-7616-4B34-A536-5A82AE50F4C8}" type="presParOf" srcId="{7C174EB4-D0C4-43C8-8F6C-29B562E8DE73}" destId="{C255EE8B-9D6C-43A6-9130-35D44423290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004BF-9DF5-452A-B311-E12A736BF5C9}">
      <dsp:nvSpPr>
        <dsp:cNvPr id="0" name=""/>
        <dsp:cNvSpPr/>
      </dsp:nvSpPr>
      <dsp:spPr>
        <a:xfrm>
          <a:off x="1912385" y="639265"/>
          <a:ext cx="3553525" cy="34016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400" b="1" kern="1200" dirty="0"/>
            <a:t>Digitalisierung</a:t>
          </a:r>
        </a:p>
      </dsp:txBody>
      <dsp:txXfrm>
        <a:off x="2432787" y="1137424"/>
        <a:ext cx="2512721" cy="2405325"/>
      </dsp:txXfrm>
    </dsp:sp>
    <dsp:sp modelId="{B61B8872-02DC-42FB-8ACD-CAC826EEF57D}">
      <dsp:nvSpPr>
        <dsp:cNvPr id="0" name=""/>
        <dsp:cNvSpPr/>
      </dsp:nvSpPr>
      <dsp:spPr>
        <a:xfrm>
          <a:off x="3132258" y="3534833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C534A-7873-454D-AC37-3A417CDF0C42}">
      <dsp:nvSpPr>
        <dsp:cNvPr id="0" name=""/>
        <dsp:cNvSpPr/>
      </dsp:nvSpPr>
      <dsp:spPr>
        <a:xfrm>
          <a:off x="5307266" y="2040835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A3C5A-46D3-42AA-8506-7400B4C0CC1E}">
      <dsp:nvSpPr>
        <dsp:cNvPr id="0" name=""/>
        <dsp:cNvSpPr/>
      </dsp:nvSpPr>
      <dsp:spPr>
        <a:xfrm>
          <a:off x="4084691" y="3345556"/>
          <a:ext cx="319472" cy="3199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95D2B-63F2-47AC-AFAA-4A9A8B7F4D60}">
      <dsp:nvSpPr>
        <dsp:cNvPr id="0" name=""/>
        <dsp:cNvSpPr/>
      </dsp:nvSpPr>
      <dsp:spPr>
        <a:xfrm>
          <a:off x="3197096" y="1197540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B9304-A8BC-4041-895F-CAB53804CC32}">
      <dsp:nvSpPr>
        <dsp:cNvPr id="0" name=""/>
        <dsp:cNvSpPr/>
      </dsp:nvSpPr>
      <dsp:spPr>
        <a:xfrm>
          <a:off x="2467967" y="2523084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9A7A5-0857-4D28-91D0-C4D84C4275E1}">
      <dsp:nvSpPr>
        <dsp:cNvPr id="0" name=""/>
        <dsp:cNvSpPr/>
      </dsp:nvSpPr>
      <dsp:spPr>
        <a:xfrm>
          <a:off x="465033" y="551144"/>
          <a:ext cx="2305378" cy="2141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1" kern="1200" dirty="0"/>
            <a:t>Vermarktung</a:t>
          </a:r>
        </a:p>
      </dsp:txBody>
      <dsp:txXfrm>
        <a:off x="802648" y="864690"/>
        <a:ext cx="1630148" cy="1513934"/>
      </dsp:txXfrm>
    </dsp:sp>
    <dsp:sp modelId="{C4BEC3FF-9F40-4462-A9D3-29408FF51EEC}">
      <dsp:nvSpPr>
        <dsp:cNvPr id="0" name=""/>
        <dsp:cNvSpPr/>
      </dsp:nvSpPr>
      <dsp:spPr>
        <a:xfrm>
          <a:off x="3565491" y="1207812"/>
          <a:ext cx="319472" cy="3199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BA82F-D32B-41C1-80F9-56CA4C7E6EA1}">
      <dsp:nvSpPr>
        <dsp:cNvPr id="0" name=""/>
        <dsp:cNvSpPr/>
      </dsp:nvSpPr>
      <dsp:spPr>
        <a:xfrm>
          <a:off x="1460626" y="2903646"/>
          <a:ext cx="577644" cy="5777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149A7-FD34-4C93-832F-420040E45245}">
      <dsp:nvSpPr>
        <dsp:cNvPr id="0" name=""/>
        <dsp:cNvSpPr/>
      </dsp:nvSpPr>
      <dsp:spPr>
        <a:xfrm>
          <a:off x="4635500" y="871230"/>
          <a:ext cx="2006375" cy="20382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1" kern="1200" dirty="0"/>
            <a:t>Effizienz</a:t>
          </a:r>
        </a:p>
      </dsp:txBody>
      <dsp:txXfrm>
        <a:off x="4929327" y="1169727"/>
        <a:ext cx="1418721" cy="1441272"/>
      </dsp:txXfrm>
    </dsp:sp>
    <dsp:sp modelId="{1CF228AB-D619-43C6-B352-1BC6503E909B}">
      <dsp:nvSpPr>
        <dsp:cNvPr id="0" name=""/>
        <dsp:cNvSpPr/>
      </dsp:nvSpPr>
      <dsp:spPr>
        <a:xfrm>
          <a:off x="4546125" y="999747"/>
          <a:ext cx="319472" cy="3199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5066C-16C9-4180-857B-9631F871CE24}">
      <dsp:nvSpPr>
        <dsp:cNvPr id="0" name=""/>
        <dsp:cNvSpPr/>
      </dsp:nvSpPr>
      <dsp:spPr>
        <a:xfrm>
          <a:off x="1240767" y="3591326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1A22F-2D73-4857-A26E-B0D7FF1C30AE}">
      <dsp:nvSpPr>
        <dsp:cNvPr id="0" name=""/>
        <dsp:cNvSpPr/>
      </dsp:nvSpPr>
      <dsp:spPr>
        <a:xfrm>
          <a:off x="3548987" y="3261609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402DA-C7F9-4D06-B7AD-D7BFDE74A58D}">
      <dsp:nvSpPr>
        <dsp:cNvPr id="0" name=""/>
        <dsp:cNvSpPr/>
      </dsp:nvSpPr>
      <dsp:spPr>
        <a:xfrm>
          <a:off x="4444808" y="3123157"/>
          <a:ext cx="1259602" cy="12875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/>
            <a:t>Umsatz</a:t>
          </a:r>
        </a:p>
      </dsp:txBody>
      <dsp:txXfrm>
        <a:off x="4629272" y="3311713"/>
        <a:ext cx="890674" cy="910429"/>
      </dsp:txXfrm>
    </dsp:sp>
    <dsp:sp modelId="{079A85FC-DC69-4D9A-B26C-75B62A4BDBA0}">
      <dsp:nvSpPr>
        <dsp:cNvPr id="0" name=""/>
        <dsp:cNvSpPr/>
      </dsp:nvSpPr>
      <dsp:spPr>
        <a:xfrm>
          <a:off x="5157089" y="3062118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9F4AC-C229-41E3-A54B-F7E6FD735334}">
      <dsp:nvSpPr>
        <dsp:cNvPr id="0" name=""/>
        <dsp:cNvSpPr/>
      </dsp:nvSpPr>
      <dsp:spPr>
        <a:xfrm>
          <a:off x="1645954" y="2721954"/>
          <a:ext cx="1791719" cy="17952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1" kern="1200" dirty="0"/>
            <a:t>Innovation</a:t>
          </a:r>
        </a:p>
      </dsp:txBody>
      <dsp:txXfrm>
        <a:off x="1908345" y="2984861"/>
        <a:ext cx="1266937" cy="1269427"/>
      </dsp:txXfrm>
    </dsp:sp>
    <dsp:sp modelId="{44F7790A-2A21-4E24-89C1-82516ADFCBC1}">
      <dsp:nvSpPr>
        <dsp:cNvPr id="0" name=""/>
        <dsp:cNvSpPr/>
      </dsp:nvSpPr>
      <dsp:spPr>
        <a:xfrm>
          <a:off x="3656854" y="3822950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228E2-B744-4D39-8226-CF968609EAC4}">
      <dsp:nvSpPr>
        <dsp:cNvPr id="0" name=""/>
        <dsp:cNvSpPr/>
      </dsp:nvSpPr>
      <dsp:spPr>
        <a:xfrm>
          <a:off x="3304829" y="-199642"/>
          <a:ext cx="1418637" cy="13756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/>
            <a:t>Personal</a:t>
          </a:r>
        </a:p>
      </dsp:txBody>
      <dsp:txXfrm>
        <a:off x="3512584" y="1821"/>
        <a:ext cx="1003127" cy="972747"/>
      </dsp:txXfrm>
    </dsp:sp>
    <dsp:sp modelId="{F7A54246-7DBE-4CC4-A893-59BABA3A72A1}">
      <dsp:nvSpPr>
        <dsp:cNvPr id="0" name=""/>
        <dsp:cNvSpPr/>
      </dsp:nvSpPr>
      <dsp:spPr>
        <a:xfrm>
          <a:off x="3140807" y="743586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5EE8B-9D6C-43A6-9130-35D444232903}">
      <dsp:nvSpPr>
        <dsp:cNvPr id="0" name=""/>
        <dsp:cNvSpPr/>
      </dsp:nvSpPr>
      <dsp:spPr>
        <a:xfrm>
          <a:off x="4984257" y="182711"/>
          <a:ext cx="231647" cy="231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CCFCB92-2AF4-43BB-8B39-98B82C5E39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3B8354-7225-4CA3-B8AD-C8DD710C5E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FD64-7EFE-42D9-9DCA-1B7D165EFCA6}" type="datetimeFigureOut">
              <a:rPr lang="de-CH" smtClean="0"/>
              <a:t>08.09.2020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780A33-4CEC-4C74-AB4B-461FB14E67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5DDD7A-EC24-4C4D-9469-D6B9AD4134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E7AC5-077C-4FD8-BF7A-76E7205A78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51760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236E9-F9D5-4066-B30F-D4D71F3C7945}" type="datetimeFigureOut">
              <a:rPr lang="de-CH" smtClean="0"/>
              <a:t>08.09.2020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68AB1-483B-454E-8777-11E77A104FD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1244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Um das Startbild zu wechseln, löschen Sie dieses Bild und wählen Sie im </a:t>
            </a:r>
            <a:r>
              <a:rPr lang="de-CH" dirty="0" err="1"/>
              <a:t>Opix</a:t>
            </a:r>
            <a:r>
              <a:rPr lang="de-CH" dirty="0"/>
              <a:t> mit dem Begriff «</a:t>
            </a:r>
            <a:r>
              <a:rPr lang="de-CH" dirty="0" err="1"/>
              <a:t>Titelfolie_Powerpoint</a:t>
            </a:r>
            <a:r>
              <a:rPr lang="de-CH" dirty="0"/>
              <a:t>» alternative Startbilder aus.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68AB1-483B-454E-8777-11E77A104FD1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3280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Um das Startbild zu wechseln, löschen Sie dieses Bild und wählen Sie im </a:t>
            </a:r>
            <a:r>
              <a:rPr lang="de-CH" dirty="0" err="1"/>
              <a:t>Opix</a:t>
            </a:r>
            <a:r>
              <a:rPr lang="de-CH" dirty="0"/>
              <a:t> mit dem Begriff «</a:t>
            </a:r>
            <a:r>
              <a:rPr lang="de-CH" dirty="0" err="1"/>
              <a:t>Titelfolie_Powerpoint</a:t>
            </a:r>
            <a:r>
              <a:rPr lang="de-CH" dirty="0"/>
              <a:t>» alternative Startbilder aus.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68AB1-483B-454E-8777-11E77A104FD1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328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68AB1-483B-454E-8777-11E77A104FD1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562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bis an Folienrand re u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BF3F377-B474-47F4-A904-24ED2859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443131"/>
            <a:ext cx="11607799" cy="58117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D8A13F7-1B3D-49AE-AE83-EDCC11F4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B5AF30D-7469-44F0-8302-ED99973FD35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365465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670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rei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BF3F377-B474-47F4-A904-24ED2859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04575" y="1433019"/>
            <a:ext cx="3600000" cy="542439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CEF500-F8A6-4879-907E-94D69B914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3223" y="1443131"/>
            <a:ext cx="6840000" cy="5424393"/>
          </a:xfrm>
        </p:spPr>
        <p:txBody>
          <a:bodyPr>
            <a:normAutofit/>
          </a:bodyPr>
          <a:lstStyle>
            <a:lvl1pPr marL="0" indent="0">
              <a:buFont typeface="Symbol" panose="05050102010706020507" pitchFamily="18" charset="2"/>
              <a:buNone/>
              <a:defRPr sz="2400"/>
            </a:lvl1pPr>
            <a:lvl2pPr marL="435300" indent="0">
              <a:buNone/>
              <a:defRPr sz="1333"/>
            </a:lvl2pPr>
            <a:lvl3pPr marL="870600" indent="0">
              <a:buNone/>
              <a:defRPr sz="1143"/>
            </a:lvl3pPr>
            <a:lvl4pPr marL="1305900" indent="0">
              <a:buNone/>
              <a:defRPr sz="952"/>
            </a:lvl4pPr>
            <a:lvl5pPr marL="1741200" indent="0">
              <a:buNone/>
              <a:defRPr sz="952"/>
            </a:lvl5pPr>
            <a:lvl6pPr marL="2176501" indent="0">
              <a:buNone/>
              <a:defRPr sz="952"/>
            </a:lvl6pPr>
            <a:lvl7pPr marL="2611801" indent="0">
              <a:buNone/>
              <a:defRPr sz="952"/>
            </a:lvl7pPr>
            <a:lvl8pPr marL="3047101" indent="0">
              <a:buNone/>
              <a:defRPr sz="952"/>
            </a:lvl8pPr>
            <a:lvl9pPr marL="3482401" indent="0">
              <a:buNone/>
              <a:defRPr sz="95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D8A13F7-1B3D-49AE-AE83-EDCC11F4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B5AF30D-7469-44F0-8302-ED99973FD35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365465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9216FD-38B8-4074-A6A5-82238E00EB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851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chma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CEF500-F8A6-4879-907E-94D69B914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3224" y="1443131"/>
            <a:ext cx="3598407" cy="542439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35300" indent="0">
              <a:buNone/>
              <a:defRPr sz="1333"/>
            </a:lvl2pPr>
            <a:lvl3pPr marL="870600" indent="0">
              <a:buNone/>
              <a:defRPr sz="1143"/>
            </a:lvl3pPr>
            <a:lvl4pPr marL="1305900" indent="0">
              <a:buNone/>
              <a:defRPr sz="952"/>
            </a:lvl4pPr>
            <a:lvl5pPr marL="1741200" indent="0">
              <a:buNone/>
              <a:defRPr sz="952"/>
            </a:lvl5pPr>
            <a:lvl6pPr marL="2176501" indent="0">
              <a:buNone/>
              <a:defRPr sz="952"/>
            </a:lvl6pPr>
            <a:lvl7pPr marL="2611801" indent="0">
              <a:buNone/>
              <a:defRPr sz="952"/>
            </a:lvl7pPr>
            <a:lvl8pPr marL="3047101" indent="0">
              <a:buNone/>
              <a:defRPr sz="952"/>
            </a:lvl8pPr>
            <a:lvl9pPr marL="3482401" indent="0">
              <a:buNone/>
              <a:defRPr sz="95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D8A13F7-1B3D-49AE-AE83-EDCC11F4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3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B5AF30D-7469-44F0-8302-ED99973FD35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6" y="849086"/>
            <a:ext cx="9365463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7A2D8ABF-6C13-41FA-A279-9604540F2AC6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381500" y="1443038"/>
            <a:ext cx="6823075" cy="5424487"/>
          </a:xfrm>
        </p:spPr>
        <p:txBody>
          <a:bodyPr>
            <a:normAutofit/>
          </a:bodyPr>
          <a:lstStyle>
            <a:lvl1pPr marL="0" marR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 sz="2000"/>
            </a:lvl1pPr>
          </a:lstStyle>
          <a:p>
            <a:pPr marL="0" marR="0" lvl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CH" dirty="0"/>
              <a:t>Objekt anklicken um eine Diagramm zu erstellen</a:t>
            </a:r>
          </a:p>
          <a:p>
            <a:endParaRPr lang="de-CH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8E09BF4-629E-406A-8E49-9A7734A9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9152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D8A13F7-1B3D-49AE-AE83-EDCC11F4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B5AF30D-7469-44F0-8302-ED99973FD35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384127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7A2D8ABF-6C13-41FA-A279-9604540F2AC6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03226" y="1443038"/>
            <a:ext cx="10801350" cy="5424487"/>
          </a:xfrm>
        </p:spPr>
        <p:txBody>
          <a:bodyPr>
            <a:normAutofit/>
          </a:bodyPr>
          <a:lstStyle>
            <a:lvl1pPr marL="0" marR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 sz="2400"/>
            </a:lvl1pPr>
          </a:lstStyle>
          <a:p>
            <a:pPr marL="0" marR="0" lvl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CH" dirty="0"/>
              <a:t>Objekt anklicken um eine Diagramm zu erstellen</a:t>
            </a:r>
          </a:p>
          <a:p>
            <a:endParaRPr lang="de-CH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1BD964-7EA3-4FB9-A663-215D3409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8954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 für Kapitelwechsel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55A2E52-451F-4E06-8322-95B3DC9DC7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1607800" cy="7254875"/>
          </a:xfrm>
        </p:spPr>
        <p:txBody>
          <a:bodyPr>
            <a:normAutofit/>
          </a:bodyPr>
          <a:lstStyle>
            <a:lvl1pPr marL="0" marR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 sz="2400"/>
            </a:lvl1pPr>
          </a:lstStyle>
          <a:p>
            <a:pPr marL="0" marR="0" lvl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CH" dirty="0"/>
              <a:t>Bilder aus «Einfügen» PlugIn Opix einfügen  </a:t>
            </a:r>
          </a:p>
          <a:p>
            <a:endParaRPr lang="de-CH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415DA6D-37E5-41B2-9872-10984991C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225" y="1187315"/>
            <a:ext cx="10801350" cy="2525771"/>
          </a:xfrm>
        </p:spPr>
        <p:txBody>
          <a:bodyPr anchor="b"/>
          <a:lstStyle>
            <a:lvl1pPr algn="l">
              <a:defRPr sz="5713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A073EA33-293F-48F1-90D6-C83EB722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24" y="3810489"/>
            <a:ext cx="10801349" cy="1751582"/>
          </a:xfrm>
        </p:spPr>
        <p:txBody>
          <a:bodyPr/>
          <a:lstStyle>
            <a:lvl1pPr marL="0" indent="0" algn="l">
              <a:buNone/>
              <a:defRPr sz="2285">
                <a:solidFill>
                  <a:schemeClr val="bg1">
                    <a:lumMod val="95000"/>
                  </a:schemeClr>
                </a:solidFill>
              </a:defRPr>
            </a:lvl1pPr>
            <a:lvl2pPr marL="435300" indent="0" algn="ctr">
              <a:buNone/>
              <a:defRPr sz="1904"/>
            </a:lvl2pPr>
            <a:lvl3pPr marL="870600" indent="0" algn="ctr">
              <a:buNone/>
              <a:defRPr sz="1714"/>
            </a:lvl3pPr>
            <a:lvl4pPr marL="1305900" indent="0" algn="ctr">
              <a:buNone/>
              <a:defRPr sz="1523"/>
            </a:lvl4pPr>
            <a:lvl5pPr marL="1741200" indent="0" algn="ctr">
              <a:buNone/>
              <a:defRPr sz="1523"/>
            </a:lvl5pPr>
            <a:lvl6pPr marL="2176501" indent="0" algn="ctr">
              <a:buNone/>
              <a:defRPr sz="1523"/>
            </a:lvl6pPr>
            <a:lvl7pPr marL="2611801" indent="0" algn="ctr">
              <a:buNone/>
              <a:defRPr sz="1523"/>
            </a:lvl7pPr>
            <a:lvl8pPr marL="3047101" indent="0" algn="ctr">
              <a:buNone/>
              <a:defRPr sz="1523"/>
            </a:lvl8pPr>
            <a:lvl9pPr marL="3482401" indent="0" algn="ctr">
              <a:buNone/>
              <a:defRPr sz="1523"/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58065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886AF62-B29D-41A2-80A3-51C8DBA59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07800" cy="72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91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2500" y="1142500"/>
            <a:ext cx="9866630" cy="155509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1982" y="2637161"/>
            <a:ext cx="8125460" cy="3047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174" i="1">
                <a:latin typeface="ITC Officina Sans Book" panose="020C0506030503020204" pitchFamily="34" charset="0"/>
              </a:defRPr>
            </a:lvl1pPr>
            <a:lvl2pPr marL="483672" indent="0" algn="ctr">
              <a:buNone/>
              <a:defRPr/>
            </a:lvl2pPr>
            <a:lvl3pPr marL="967344" indent="0" algn="ctr">
              <a:buNone/>
              <a:defRPr/>
            </a:lvl3pPr>
            <a:lvl4pPr marL="1451016" indent="0" algn="ctr">
              <a:buNone/>
              <a:defRPr/>
            </a:lvl4pPr>
            <a:lvl5pPr marL="1934688" indent="0" algn="ctr">
              <a:buNone/>
              <a:defRPr/>
            </a:lvl5pPr>
            <a:lvl6pPr marL="2418359" indent="0" algn="ctr">
              <a:buNone/>
              <a:defRPr/>
            </a:lvl6pPr>
            <a:lvl7pPr marL="2902031" indent="0" algn="ctr">
              <a:buNone/>
              <a:defRPr/>
            </a:lvl7pPr>
            <a:lvl8pPr marL="3385703" indent="0" algn="ctr">
              <a:buNone/>
              <a:defRPr/>
            </a:lvl8pPr>
            <a:lvl9pPr marL="3869375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8813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93521" y="885133"/>
            <a:ext cx="8409734" cy="266613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Teuton Mager" pitchFamily="50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02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30314" y="3855963"/>
            <a:ext cx="8409734" cy="266613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Teuton Mager" pitchFamily="50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30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55A2E52-451F-4E06-8322-95B3DC9DC7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1607800" cy="7254875"/>
          </a:xfrm>
        </p:spPr>
        <p:txBody>
          <a:bodyPr>
            <a:normAutofit/>
          </a:bodyPr>
          <a:lstStyle>
            <a:lvl1pPr marL="0" marR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 sz="2400"/>
            </a:lvl1pPr>
          </a:lstStyle>
          <a:p>
            <a:pPr marL="0" marR="0" lvl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CH" dirty="0"/>
              <a:t>Claim</a:t>
            </a:r>
          </a:p>
          <a:p>
            <a:pPr marL="0" marR="0" lvl="0" indent="0" algn="l" defTabSz="87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CH" dirty="0"/>
              <a:t>Bild aus «Einfügen» PlugIn Opix einfügen  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3911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oder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DD0790-EEA2-4C88-9FCC-A0D9F42F5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" y="1455576"/>
            <a:ext cx="10801350" cy="5411948"/>
          </a:xfrm>
        </p:spPr>
        <p:txBody>
          <a:bodyPr/>
          <a:lstStyle>
            <a:lvl1pPr marL="361950" indent="-361950"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AB65D56-EB44-4644-87A5-5A87918E116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6" y="849086"/>
            <a:ext cx="9365464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172A60E-D7FE-4E87-9BFB-5282AC61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77AD42-E3DE-415A-BB5B-A4E21E4F80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79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3B4A6-3DDE-42FD-AA53-FF6B19C1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AB65D56-EB44-4644-87A5-5A87918E116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6" y="849086"/>
            <a:ext cx="9365464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A9BC0B7-02F1-4948-86DB-AD49DE8B191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03225" y="1473775"/>
            <a:ext cx="10801350" cy="5393750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tx1"/>
                </a:solidFill>
                <a:latin typeface="+mn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9A5B34-08F0-43BF-8705-4D979D49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341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Obje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3B4A6-3DDE-42FD-AA53-FF6B19C1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DD0790-EEA2-4C88-9FCC-A0D9F42F54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225" y="1455576"/>
            <a:ext cx="10801350" cy="54119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CH" dirty="0"/>
              <a:t>Durch Klick auf Symbol ein Objekt einfügen</a:t>
            </a:r>
          </a:p>
          <a:p>
            <a:pPr lvl="0"/>
            <a:r>
              <a:rPr lang="de-CH" dirty="0"/>
              <a:t>Bilder aus «Einfügen» PlugIn </a:t>
            </a:r>
            <a:r>
              <a:rPr lang="de-CH" dirty="0" err="1"/>
              <a:t>Opix</a:t>
            </a:r>
            <a:r>
              <a:rPr lang="de-CH" dirty="0"/>
              <a:t> einfügen  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AB65D56-EB44-4644-87A5-5A87918E116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6" y="849086"/>
            <a:ext cx="9365464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B8B143-ECD6-422F-8250-1A965DAF5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75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3B4A6-3DDE-42FD-AA53-FF6B19C1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AB65D56-EB44-4644-87A5-5A87918E116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365465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6E672AAF-A814-4D83-94B5-AE4C1B51648C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03225" y="1466850"/>
            <a:ext cx="10801350" cy="54006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CH" dirty="0"/>
              <a:t>Objekt anklicken um eine Tabelle zu erstellen</a:t>
            </a:r>
          </a:p>
          <a:p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19EA532-90B2-4BAA-9C1D-67000C6F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643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chma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BF3F377-B474-47F4-A904-24ED2859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363770" y="1443131"/>
            <a:ext cx="6840806" cy="542439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CEF500-F8A6-4879-907E-94D69B914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3224" y="1443131"/>
            <a:ext cx="3598407" cy="542439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35300" indent="0">
              <a:buNone/>
              <a:defRPr sz="1333"/>
            </a:lvl2pPr>
            <a:lvl3pPr marL="870600" indent="0">
              <a:buNone/>
              <a:defRPr sz="1143"/>
            </a:lvl3pPr>
            <a:lvl4pPr marL="1305900" indent="0">
              <a:buNone/>
              <a:defRPr sz="952"/>
            </a:lvl4pPr>
            <a:lvl5pPr marL="1741200" indent="0">
              <a:buNone/>
              <a:defRPr sz="952"/>
            </a:lvl5pPr>
            <a:lvl6pPr marL="2176501" indent="0">
              <a:buNone/>
              <a:defRPr sz="952"/>
            </a:lvl6pPr>
            <a:lvl7pPr marL="2611801" indent="0">
              <a:buNone/>
              <a:defRPr sz="952"/>
            </a:lvl7pPr>
            <a:lvl8pPr marL="3047101" indent="0">
              <a:buNone/>
              <a:defRPr sz="952"/>
            </a:lvl8pPr>
            <a:lvl9pPr marL="3482401" indent="0">
              <a:buNone/>
              <a:defRPr sz="95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D8A13F7-1B3D-49AE-AE83-EDCC11F4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B5AF30D-7469-44F0-8302-ED99973FD35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365465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D65436-D63B-467A-860D-55E34A5D3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218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BF3F377-B474-47F4-A904-24ED2859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06168" y="1443131"/>
            <a:ext cx="3598407" cy="542439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D8A13F7-1B3D-49AE-AE83-EDCC11F4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B5AF30D-7469-44F0-8302-ED99973FD35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365465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70F564FE-CDB9-4BF6-958D-A14E389C7840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03225" y="1443131"/>
            <a:ext cx="6840000" cy="542439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45EA7DC-CAFE-4464-A081-88704871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190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chmal un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CEF500-F8A6-4879-907E-94D69B914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3224" y="1443131"/>
            <a:ext cx="3598407" cy="542439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35300" indent="0">
              <a:buNone/>
              <a:defRPr sz="1333"/>
            </a:lvl2pPr>
            <a:lvl3pPr marL="870600" indent="0">
              <a:buNone/>
              <a:defRPr sz="1143"/>
            </a:lvl3pPr>
            <a:lvl4pPr marL="1305900" indent="0">
              <a:buNone/>
              <a:defRPr sz="952"/>
            </a:lvl4pPr>
            <a:lvl5pPr marL="1741200" indent="0">
              <a:buNone/>
              <a:defRPr sz="952"/>
            </a:lvl5pPr>
            <a:lvl6pPr marL="2176501" indent="0">
              <a:buNone/>
              <a:defRPr sz="952"/>
            </a:lvl6pPr>
            <a:lvl7pPr marL="2611801" indent="0">
              <a:buNone/>
              <a:defRPr sz="952"/>
            </a:lvl7pPr>
            <a:lvl8pPr marL="3047101" indent="0">
              <a:buNone/>
              <a:defRPr sz="952"/>
            </a:lvl8pPr>
            <a:lvl9pPr marL="3482401" indent="0">
              <a:buNone/>
              <a:defRPr sz="95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D8A13F7-1B3D-49AE-AE83-EDCC11F4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B5AF30D-7469-44F0-8302-ED99973FD35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365465" cy="33433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35300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87060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59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74120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1765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6118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0471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482401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0C242F9C-A035-4077-806C-8430E155DA5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368645" y="1443132"/>
            <a:ext cx="3309954" cy="2610000"/>
          </a:xfrm>
        </p:spPr>
        <p:txBody>
          <a:bodyPr/>
          <a:lstStyle>
            <a:lvl1pPr marL="0" indent="0">
              <a:buNone/>
              <a:defRPr sz="20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A148A83E-AF1B-4A0F-9C29-D180E4C1816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368645" y="4258667"/>
            <a:ext cx="3309954" cy="26088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BA33A91B-6094-496B-86D9-5C3D6F39C9A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894621" y="1443132"/>
            <a:ext cx="3309954" cy="2610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37EFBE7B-FE2C-4790-8B42-BDD20D5BD94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894621" y="4258666"/>
            <a:ext cx="3309954" cy="26088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35300" indent="0">
              <a:buNone/>
              <a:defRPr sz="2666"/>
            </a:lvl2pPr>
            <a:lvl3pPr marL="870600" indent="0">
              <a:buNone/>
              <a:defRPr sz="2285"/>
            </a:lvl3pPr>
            <a:lvl4pPr marL="1305900" indent="0">
              <a:buNone/>
              <a:defRPr sz="1904"/>
            </a:lvl4pPr>
            <a:lvl5pPr marL="1741200" indent="0">
              <a:buNone/>
              <a:defRPr sz="1904"/>
            </a:lvl5pPr>
            <a:lvl6pPr marL="2176501" indent="0">
              <a:buNone/>
              <a:defRPr sz="1904"/>
            </a:lvl6pPr>
            <a:lvl7pPr marL="2611801" indent="0">
              <a:buNone/>
              <a:defRPr sz="1904"/>
            </a:lvl7pPr>
            <a:lvl8pPr marL="3047101" indent="0">
              <a:buNone/>
              <a:defRPr sz="1904"/>
            </a:lvl8pPr>
            <a:lvl9pPr marL="3482401" indent="0">
              <a:buNone/>
              <a:defRPr sz="1904"/>
            </a:lvl9pPr>
          </a:lstStyle>
          <a:p>
            <a:pPr lvl="0"/>
            <a:r>
              <a:rPr lang="de-CH" dirty="0"/>
              <a:t>Bilder aus «Einfügen» PlugIn Opix einfügen 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07E0A9-54AA-414A-9E91-229421DC8C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033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CB46A3-18FC-4BE9-A492-D4279AE4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3858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DF7303-FBD5-456E-88A6-35B64E1CC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887" y="1455577"/>
            <a:ext cx="10801350" cy="54119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D5F784-FB55-43BC-AF9C-DDC4CE0A080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83" y="399462"/>
            <a:ext cx="990000" cy="25874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734D60-7995-4C35-A341-57FB4114A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99" y="6861437"/>
            <a:ext cx="2611438" cy="385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E1EA037-F7D2-4C60-85EE-1F05F3480B83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1387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3" r:id="rId2"/>
    <p:sldLayoutId id="2147483662" r:id="rId3"/>
    <p:sldLayoutId id="2147483672" r:id="rId4"/>
    <p:sldLayoutId id="2147483673" r:id="rId5"/>
    <p:sldLayoutId id="2147483675" r:id="rId6"/>
    <p:sldLayoutId id="2147483669" r:id="rId7"/>
    <p:sldLayoutId id="2147483681" r:id="rId8"/>
    <p:sldLayoutId id="2147483679" r:id="rId9"/>
    <p:sldLayoutId id="2147483678" r:id="rId10"/>
    <p:sldLayoutId id="2147483674" r:id="rId11"/>
    <p:sldLayoutId id="2147483682" r:id="rId12"/>
    <p:sldLayoutId id="2147483667" r:id="rId13"/>
    <p:sldLayoutId id="2147483677" r:id="rId14"/>
    <p:sldLayoutId id="2147483685" r:id="rId15"/>
    <p:sldLayoutId id="2147483686" r:id="rId16"/>
    <p:sldLayoutId id="2147483687" r:id="rId17"/>
  </p:sldLayoutIdLst>
  <p:hf hdr="0" dt="0"/>
  <p:txStyles>
    <p:titleStyle>
      <a:lvl1pPr algn="l" defTabSz="8706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1950" indent="-361950" algn="l" defTabSz="870600" rtl="0" eaLnBrk="1" latinLnBrk="0" hangingPunct="1">
        <a:lnSpc>
          <a:spcPct val="100000"/>
        </a:lnSpc>
        <a:spcBef>
          <a:spcPts val="0"/>
        </a:spcBef>
        <a:spcAft>
          <a:spcPts val="24"/>
        </a:spcAft>
        <a:buFont typeface="Symbol" panose="05050102010706020507" pitchFamily="18" charset="2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4013" algn="l" defTabSz="870600" rtl="0" eaLnBrk="1" latinLnBrk="0" hangingPunct="1">
        <a:lnSpc>
          <a:spcPct val="100000"/>
        </a:lnSpc>
        <a:spcBef>
          <a:spcPts val="0"/>
        </a:spcBef>
        <a:spcAft>
          <a:spcPts val="24"/>
        </a:spcAft>
        <a:buFont typeface="Symbol" panose="05050102010706020507" pitchFamily="18" charset="2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438" indent="-371475" algn="l" defTabSz="870600" rtl="0" eaLnBrk="1" latinLnBrk="0" hangingPunct="1">
        <a:lnSpc>
          <a:spcPct val="100000"/>
        </a:lnSpc>
        <a:spcBef>
          <a:spcPts val="0"/>
        </a:spcBef>
        <a:spcAft>
          <a:spcPts val="24"/>
        </a:spcAft>
        <a:buFont typeface="Symbol" panose="05050102010706020507" pitchFamily="18" charset="2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63" indent="-361950" algn="l" defTabSz="870600" rtl="0" eaLnBrk="1" latinLnBrk="0" hangingPunct="1">
        <a:lnSpc>
          <a:spcPct val="100000"/>
        </a:lnSpc>
        <a:spcBef>
          <a:spcPts val="0"/>
        </a:spcBef>
        <a:spcAft>
          <a:spcPts val="24"/>
        </a:spcAft>
        <a:buFont typeface="Symbol" panose="05050102010706020507" pitchFamily="18" charset="2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288" indent="-352425" algn="l" defTabSz="870600" rtl="0" eaLnBrk="1" latinLnBrk="0" hangingPunct="1">
        <a:lnSpc>
          <a:spcPct val="100000"/>
        </a:lnSpc>
        <a:spcBef>
          <a:spcPts val="0"/>
        </a:spcBef>
        <a:spcAft>
          <a:spcPts val="24"/>
        </a:spcAft>
        <a:buFont typeface="Symbol" panose="05050102010706020507" pitchFamily="18" charset="2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151" indent="-217650" algn="l" defTabSz="870600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829451" indent="-217650" algn="l" defTabSz="870600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264751" indent="-217650" algn="l" defTabSz="870600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700051" indent="-217650" algn="l" defTabSz="870600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5300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0600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5900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1200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6501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1801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7101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82401" algn="l" defTabSz="87060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" userDrawn="1">
          <p15:clr>
            <a:srgbClr val="F26B43"/>
          </p15:clr>
        </p15:guide>
        <p15:guide id="2" pos="7058" userDrawn="1">
          <p15:clr>
            <a:srgbClr val="F26B43"/>
          </p15:clr>
        </p15:guide>
        <p15:guide id="3" orient="horz" pos="4326" userDrawn="1">
          <p15:clr>
            <a:srgbClr val="F26B43"/>
          </p15:clr>
        </p15:guide>
        <p15:guide id="4" pos="2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3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NaZ8vbGU64I?feature=oembed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~~~SIX|1028517|8|2018-06-15T15:10:35.000+00:00|/9j/4AAQSkZJRgABAQEAYABgAAD/2wBDAAgGBgcGBQgHBwcJCQgKDBQNDAsLDBkSEw8UHRofHh0aHBwgJC4nICIsIxwcKDcpLDAxNDQ0Hyc5PTgyPC4zNDL/2wBDAQkJCQwLDBgNDRgyIRwhMjIyMjIyMjIyMjIyMjIyMjIyMjIyMjIyMjIyMjIyMjIyMjIyMjIyMjIyMjIyMjIyMjL/wAARCACAAI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15Ej273VdxwNxxk0u5f7w/OuJu/EiXqqLiwRwudvzHjPGaonUrT5f9APynI/fN1yT/WgfKz0WopLmCJtsk8aN1wzgGuPs/FYtI4oBaqlunBJckgZ5OTVXV/FmmM3nq6zNjb5cZz+tVGPMyZvl3O4F5akZFzD/wB9io/7U08NtN/a7vTzl/xrxu88Q3GosDCfKiXjah61nrIzMW3kkdTmuhYfuzB1/I93F9aMcLdQE+gkFO+123/PxF/32K8NW7nQ5V2B9QakS+u4yCk7j8aHhn3D267HtpvbQdbqEf8AbQUw6lYg4N7bD/tqv+NeSw+IrqIbZNkv+/8A40s/i3dHtW3i356gZqHQa3KVZPY9aGoWTHAvLcn2lX/GnfbLX/n5h/7+CvFZPEl6UJ+SMH+IjGKqvql9PA0T3p2P/dwD+dS6a7lKb7HuT6jYxjMl7boPVpVH9apyeJtAhQvLremoo6s13GB/OvDDEC2WuZGJ/vHNT22i2er+bDd3KxwIoZmccdQB/P8ASk4WHzHth8T+H1Tedc0wJ/eN3Hj+dKfEuggZOt6aP+3tP8a8hbwtojQ+Q2rxbMYxtOO3+IrAbS9Lt5nWAuyAnDYPNLlQ+Y9A2jbx60eXz2qx5fFO8uszYydZQLpF4Q2P3D8+nymvN7bRdTuomNrfb1B58uNjj64r0rXY/wDiSXoLAZgcDJ/2TXUfDXQxovg+F5gomuybhz6A/d/QA/jTi7ETVzxWTS2tP3U1+IZODtZWU/lUPlQ7iw1OILjoN3UV0XiWxvPEXia+v1mtxFJJiPLchBwv6D9axJvCF7DHv8+2PXPzVabI5SskUZUb9WQk+gatiC7SOKGITrJjhSAeTWOuh3YkG+W3xn+9V77DdwpCFSHKPu3k9OarnktiXC4261iHfJH5qb06jB45qtBrBmf90mUDYLUmr2BmiXyooo5CctID96se3huLKN12eYV5+XvSU5PcIwSNG6tluWZ5LqXBYnb2HtXToAIIsSfwD/ln7VyEd4JTs+ZG/ukV2azYt4h52PkH8HtTTG0QsSD98/8AfFJvfON7f98UrT8/6/8A8cqMz88zn/viquTYcWk9X/74FMeRx0Mn/fIprXI/57t/3xUUk5PSY/8AfFAWPR5LtVVsL0I5JwOTVSTUGJwnPYhfr61nl9xzKSf9pjVu2sru7K+XC4iPPmkD9BmuW0uuh3/uo6L3n9y/z/Iih0g67dw2VxM+JXOdp5APX9K7rxnPc6b4MuodLgZ7h4xbwInG0HjP4DNM8MaNDazPdFJTKo2h5QO/XGDWZ468U2+mSLZIry3YXKIPu5PQk0m4wjdhGFTEVFTivuPKR4SvYo431bVLe1cjhXcliB646UmsaXYW1iy/2hC744RJXB/Wqeo6tJdTSK67rqbhieSPaq154P1SKxkuJZIA8ZVXQPl0J6AiphKc1dHTVo4ehLlm235bGfZTWkM2y5imkdJTtZZOFXv9a7eXxvbfY1tvsMTxBAh3Hk49a5aHw3KFHmW8pkAAb5D1x/hT/wCxWaHzEglZM43BSRn61uordnnTleT5di7e+LVeOIQ6ZDsiPRc5HGMfSoxrd0sOZdNdQIlQ4Q/w8ZrFmEmm3AfZIqMCrDHXHX8RXUW1ncw6fp5vFZxqDOtuMEuNuMhvb5hildXszaNFunzxevY5+4vIp/3gi2n+8B0rqRJH5Ef78/cH8XtWBqmhSW7TTRjZ5ZxJnOB7H0rdXTZnsopQ8eGQH7vsK0WhzzTIXkjz/rz/AN9UzzI/+e5/76rj9Q16+s55VezjMaOV3e2cZrZ0my8UakLeZPD832Wdd6zbeCpGQafMhODRqFo/+e5/76pjGP8A57n/AL6qqZD/ANMvyppc/wDTL8qog9cstKtIGSWe5tZZ16NvYAfQVq/aIQOb2AfSZhTv7T0w9NftPxjT/Cud1jV7rUmuNO0XULVyoKyTNGq89wuPbvXFOajqz1qGHdWXKlbu+34G8/jfTtPCWdp/p84XdII5RwfTJ615Hrutzaw1w8kciztM8xWQDMfdQCO2OKyZ5njmYSW7RXCDKmJsZ56/qK6fR9LjtbWW9vstE0Qfee+Qc/of1rGLlUs5HdWhRwd40ndvRv8AT+tvU5LTbj7LqkN9IokKSrIUPQgEHH6V3Nv4h0hNQ+1Q6ZNP5121xJI4BZQwbCj1wxzz6VQvo9FiupLWGzTekTPk9MgA4/I1D9lFlM8kJMALZGB8v3cAnPT7yiuvmSWh47g5vmkzetvGH2RwZ4Z2U3BJLAA7RHsVcdvmIpsXieyisbcQ2dwI45bUvtIx+6+8v49fqawre2tdQt0Rnma8AG/B6klTkfhj8qfbWsMcMMUyPCXPIAzwpKnp/Ec/yp8yM3BJ2uJrerWN1qekSfYZfJsZ2knikx+8zJvb8SKb/wAJ3pEk0VtJY3pWJGRZXYZyZhIT06MBg+3FS3EiLtEvmGQzBlbYDlXPf8FH0zVKZra7lyUhChomJVQCQ3DfkT0+lDsyoc0dEWdZ8V6HqFpf27pceVe3TTOSQGRSyk49eFAAPpTrbUgul2yKjECJAD+ApBpWiz3v2F2ZZssAdowcMB19eRUk3hO2xhLqfbjjb0FClGJM3Oaszg7TT7nxN4lj0dHkY3N15WcfcUtkn8ACfwr6V8Z6lB4V8DTLblYcRLaWw/ukjA/IAn8K5L4Z+C4LDXJ9WLNIYUKRlx0Zup/L+dZ/xn1txqen6ckSTW9upmnRu7Hp+QB/Oob5Y3jqKpOU9+h5ruLdGiNBD/8ATOtXT30nUkDQQgNjLJnkVeGnWTDIjbg7SM964Z5o4tpwMDZ1rxf4e1u9W1jtUt7EKrsyxDdIT2J7AVzmr21jBctdaXO8St8wCHIbHJPsO1SSw6V9jlaX7M8jIxh8pfToPrkiq2j6Ul213GOMFoUTf0OAB+GcmnGLm+aR9fWrxw8PZUVZpau+3n6lix0u7vLmC5lRiJEbe2OBnZ/TOK6S/giEBhK3RhC42Ifl2+n5VYsbd9PsFtyQzRoqttPDFRisnUdceFHie1ZQwxlmPP6V1RjY+erVnUe+i2Mpps2xkEAykwMe453AZZQfqrAfhSXD3TuqLJEY4xuAydzFpAhXHfAwcVgW99c21vBE0i+WNjSDqww2Mf8AfJ/Si61Vpp/NS3lWeFkKFEPzgE5JHrj+laXkJezvozpdIvJ4YldGVh9xRMMHeA3OfTgfpVmHUr7cZWEA3hmijYHq2c/QhgAPqKwZL62msGLvItx5LMFIIAfsPxUZp9hqaXmoR27OEMZ3wyv90E4JJPp8v61UewVHFpNMuXj2uqNayRsyq84Mw5UooXaQPbLCh4nkkeRti20itaqchSmOCx/75WrDTMm62WM7JLqSDzcjbJhl6HsMrnNVW02NpY2cwTYYo5804ALnI+oBWqer2IS8yKTVYbe4tIyVO2aLe6nLDKkNn6kVs6PqtpYLDpbS+Yx3fOXzlix4rktQBtLyBrW1Q+XE8cqk53GPkHP5Ve0O1We+tU8hFjYx3iKDyyggMM+9TZdSG21pufRXh+0TS9Ai3/KSplkJPTPP6DFeUeIkj1y8uJpY18yRyVO/kDtXYah4ye8sJrRbQR+Yu0tnPHeuQmsRMwd7dWx91vSokCR5jqulXOk3Jni3R4b5Sh4/A/h0rS0nxKJdsN0dsmMhux+tdhf2a3Fu0T2oYHqN2M+9ee654bnsnaWEMYm6Y/g9jWNWhCsrSJlE6/Rvh94iEGbnQrmKRGwASMEZJz1+ldRovgfW9PSd5bMnz5jMFBGU4wAa9lorVU/e5rnTPFOVL2ailrfzZ5n/AMI9q3/PhJ+YqJ/DWqu3OnyEe+K9Roq+U5+Y8huPA93cn95pDEnvgA1Wk+H164I+wXIBGDiTr+tez0UWFc8Nl+GN2V/d6ZIW/wCmj5/rWZc/DHxC0UkUWkwqGXaHBwQPzr6Fophc+cD8PvGIiaFdPuNgYPGA4whxyRzViL4Z+JGhML6dMIi24DzQDk9T+ePyr6Hop3YXPDl+GeoPEDJaTiR1BkGQRnvV2y+H+oWV1FcR2kuY42jVQABgkH+leyUUgueYN4c1Yj/jwk/SkHhvV2+VrKUD14/xr1CilYOY8rm8J6qy/Lby/wDfI/xqm/g3WJDlrOU8YxgYP617BRS5R8wUUUVRIUUUUAFFFFABRRRQAUUUUAFFFFABRRRQAUUUUAFFFFABRRRQAUUUUAFFFFABRRRQAUUUUAFFFFABRRRQB//Z|0000-504|Titelfolie_Powerpoint_D.jpg|Power Point, Titelfolien, Präsentation Powerpoint|False">
            <a:extLst>
              <a:ext uri="{FF2B5EF4-FFF2-40B4-BE49-F238E27FC236}">
                <a16:creationId xmlns:a16="http://schemas.microsoft.com/office/drawing/2014/main" id="{7E38E875-F788-436F-9E24-71B2CE46CAA7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732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EC756-D3DE-442D-B9D5-E0709DD6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964781" cy="401216"/>
          </a:xfrm>
        </p:spPr>
        <p:txBody>
          <a:bodyPr/>
          <a:lstStyle/>
          <a:p>
            <a:r>
              <a:rPr lang="de-CH" dirty="0"/>
              <a:t>Inwiefern sind folgende Themen Herausforderungen in Ihrem Betrieb?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27D28C-5000-4B80-9AEA-078CE1C1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10</a:t>
            </a:fld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F6C00E3-A21A-4318-9B1E-F1A191B74B0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4563" y="1397260"/>
            <a:ext cx="9365464" cy="334331"/>
          </a:xfrm>
        </p:spPr>
        <p:txBody>
          <a:bodyPr/>
          <a:lstStyle/>
          <a:p>
            <a:r>
              <a:rPr lang="de-CH" dirty="0"/>
              <a:t>Genannte Themen nach Ihrer Bewertung und Anzahl Nennungen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0DCD4-BC67-4E98-9312-7296D76F5AC7}"/>
              </a:ext>
            </a:extLst>
          </p:cNvPr>
          <p:cNvSpPr txBox="1">
            <a:spLocks/>
          </p:cNvSpPr>
          <p:nvPr/>
        </p:nvSpPr>
        <p:spPr>
          <a:xfrm>
            <a:off x="384563" y="1295386"/>
            <a:ext cx="10463950" cy="5623588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4013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438" indent="-371475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863" indent="-36195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2425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1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294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7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00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i="1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b="1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CH" dirty="0"/>
              <a:t> </a:t>
            </a:r>
            <a:endParaRPr lang="en-US" i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D7A88C-0524-42DB-9FDB-70679F1E0F16}"/>
              </a:ext>
            </a:extLst>
          </p:cNvPr>
          <p:cNvSpPr txBox="1"/>
          <p:nvPr/>
        </p:nvSpPr>
        <p:spPr>
          <a:xfrm>
            <a:off x="9334526" y="6247972"/>
            <a:ext cx="236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/>
              <a:t>Anzahl Nennungen</a:t>
            </a:r>
          </a:p>
        </p:txBody>
      </p:sp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0206FA45-0500-4B74-902F-850B69FFA5A2}"/>
              </a:ext>
            </a:extLst>
          </p:cNvPr>
          <p:cNvGraphicFramePr>
            <a:graphicFrameLocks/>
          </p:cNvGraphicFramePr>
          <p:nvPr/>
        </p:nvGraphicFramePr>
        <p:xfrm>
          <a:off x="260565" y="1632571"/>
          <a:ext cx="10962672" cy="525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163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EC756-D3DE-442D-B9D5-E0709DD69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beliebtesten Konzepte</a:t>
            </a:r>
            <a:br>
              <a:rPr lang="de-CH" dirty="0"/>
            </a:b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27D28C-5000-4B80-9AEA-078CE1C1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11</a:t>
            </a:fld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F6C00E3-A21A-4318-9B1E-F1A191B74B0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CH" dirty="0"/>
              <a:t>Diese vorgestellten Konzepte erhielten am meisten Stimmen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0DCD4-BC67-4E98-9312-7296D76F5AC7}"/>
              </a:ext>
            </a:extLst>
          </p:cNvPr>
          <p:cNvSpPr txBox="1">
            <a:spLocks/>
          </p:cNvSpPr>
          <p:nvPr/>
        </p:nvSpPr>
        <p:spPr>
          <a:xfrm>
            <a:off x="384563" y="1295386"/>
            <a:ext cx="10463950" cy="5623588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4013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438" indent="-371475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863" indent="-36195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2425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1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294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7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00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i="1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b="1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i="1" dirty="0">
              <a:sym typeface="Wingdings" panose="05000000000000000000" pitchFamily="2" charset="2"/>
            </a:endParaRPr>
          </a:p>
          <a:p>
            <a:endParaRPr lang="en-US" b="1" i="1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en-US" i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F30A73-A8B7-4FD3-8EED-8BAC1F2FD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63" y="1626970"/>
            <a:ext cx="2571095" cy="22846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22D002-584E-4148-8AEF-A7123398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59" y="4328827"/>
            <a:ext cx="3278281" cy="2171861"/>
          </a:xfrm>
          <a:prstGeom prst="rect">
            <a:avLst/>
          </a:prstGeom>
          <a:noFill/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4600094-BC06-4442-9487-62C491996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" r="4358"/>
          <a:stretch/>
        </p:blipFill>
        <p:spPr>
          <a:xfrm>
            <a:off x="7393288" y="1667352"/>
            <a:ext cx="3681413" cy="22431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FBA095-AB08-4640-9CEE-7381F09F4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87" b="-1"/>
          <a:stretch/>
        </p:blipFill>
        <p:spPr>
          <a:xfrm>
            <a:off x="4916549" y="4328827"/>
            <a:ext cx="5596292" cy="21718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F48FF6-E022-47FA-AC39-0C8AF2AFE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766" y="1667352"/>
            <a:ext cx="3681413" cy="21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1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EC756-D3DE-442D-B9D5-E0709DD6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 anchor="t">
            <a:noAutofit/>
          </a:bodyPr>
          <a:lstStyle/>
          <a:p>
            <a:r>
              <a:rPr lang="de-CH" dirty="0"/>
              <a:t>Fazit</a:t>
            </a:r>
          </a:p>
        </p:txBody>
      </p:sp>
      <p:sp>
        <p:nvSpPr>
          <p:cNvPr id="5" name="Foliennummernplatzhalter 4" hidden="1">
            <a:extLst>
              <a:ext uri="{FF2B5EF4-FFF2-40B4-BE49-F238E27FC236}">
                <a16:creationId xmlns:a16="http://schemas.microsoft.com/office/drawing/2014/main" id="{3827D28C-5000-4B80-9AEA-078CE1C159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1799" y="6861437"/>
            <a:ext cx="2611438" cy="3857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1EA037-F7D2-4C60-85EE-1F05F3480B83}" type="slidenum">
              <a:rPr lang="de-CH" smtClean="0"/>
              <a:pPr>
                <a:spcAft>
                  <a:spcPts val="600"/>
                </a:spcAft>
              </a:pPr>
              <a:t>12</a:t>
            </a:fld>
            <a:endParaRPr lang="de-CH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A558D294-AC73-4FA0-AEA6-83EF97602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7008770"/>
              </p:ext>
            </p:extLst>
          </p:nvPr>
        </p:nvGraphicFramePr>
        <p:xfrm>
          <a:off x="-281354" y="909652"/>
          <a:ext cx="7962613" cy="5135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fik 7" descr="Lagerfeuer">
            <a:extLst>
              <a:ext uri="{FF2B5EF4-FFF2-40B4-BE49-F238E27FC236}">
                <a16:creationId xmlns:a16="http://schemas.microsoft.com/office/drawing/2014/main" id="{8940ABA9-43F2-4280-9304-422FEAECD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16811" y="3956856"/>
            <a:ext cx="2088573" cy="208857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79F1F3-582D-412D-AC85-BC4A0FC23696}"/>
              </a:ext>
            </a:extLst>
          </p:cNvPr>
          <p:cNvSpPr txBox="1"/>
          <p:nvPr/>
        </p:nvSpPr>
        <p:spPr>
          <a:xfrm>
            <a:off x="3061468" y="5342984"/>
            <a:ext cx="155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Lockdown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CF3F38B-23DD-4408-B76F-2EBAD44D36AF}"/>
              </a:ext>
            </a:extLst>
          </p:cNvPr>
          <p:cNvSpPr/>
          <p:nvPr/>
        </p:nvSpPr>
        <p:spPr>
          <a:xfrm>
            <a:off x="6963062" y="2912936"/>
            <a:ext cx="1858366" cy="115029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Lösungen mit Mehrwert</a:t>
            </a:r>
          </a:p>
        </p:txBody>
      </p:sp>
      <p:pic>
        <p:nvPicPr>
          <p:cNvPr id="14" name="Grafik 13" descr="Koch">
            <a:extLst>
              <a:ext uri="{FF2B5EF4-FFF2-40B4-BE49-F238E27FC236}">
                <a16:creationId xmlns:a16="http://schemas.microsoft.com/office/drawing/2014/main" id="{AA53B817-AD06-4369-9A75-B051E4CC06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21428" y="2472117"/>
            <a:ext cx="2257678" cy="22576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982AD0F-86CC-424C-8CF7-E509C38F4564}"/>
              </a:ext>
            </a:extLst>
          </p:cNvPr>
          <p:cNvSpPr txBox="1"/>
          <p:nvPr/>
        </p:nvSpPr>
        <p:spPr>
          <a:xfrm>
            <a:off x="7229296" y="2813309"/>
            <a:ext cx="91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err="1"/>
              <a:t>BrEnt</a:t>
            </a:r>
            <a:endParaRPr lang="de-CH" sz="2400" b="1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5CAFFA1-72B8-47FF-8E33-08555167D47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4802" y="6376658"/>
            <a:ext cx="9365465" cy="334331"/>
          </a:xfrm>
        </p:spPr>
        <p:txBody>
          <a:bodyPr/>
          <a:lstStyle/>
          <a:p>
            <a:r>
              <a:rPr lang="de-CH" dirty="0"/>
              <a:t>Kleinster gemeinsamer Nenner = Leidenschaft + Vision + Selbstkritik</a:t>
            </a:r>
          </a:p>
        </p:txBody>
      </p:sp>
    </p:spTree>
    <p:extLst>
      <p:ext uri="{BB962C8B-B14F-4D97-AF65-F5344CB8AC3E}">
        <p14:creationId xmlns:p14="http://schemas.microsoft.com/office/powerpoint/2010/main" val="6025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3" grpId="0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EC756-D3DE-442D-B9D5-E0709DD69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Einige Aussagen von Bäckern-Confiseuren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27D28C-5000-4B80-9AEA-078CE1C1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13</a:t>
            </a:fld>
            <a:endParaRPr lang="de-CH"/>
          </a:p>
        </p:txBody>
      </p:sp>
      <p:sp>
        <p:nvSpPr>
          <p:cNvPr id="4" name="Sprechblase: rechteckig mit abgerundeten Ecken 3">
            <a:extLst>
              <a:ext uri="{FF2B5EF4-FFF2-40B4-BE49-F238E27FC236}">
                <a16:creationId xmlns:a16="http://schemas.microsoft.com/office/drawing/2014/main" id="{9C63BFA1-AFD8-4D76-AFAD-5F30D5C9AC9B}"/>
              </a:ext>
            </a:extLst>
          </p:cNvPr>
          <p:cNvSpPr/>
          <p:nvPr/>
        </p:nvSpPr>
        <p:spPr>
          <a:xfrm>
            <a:off x="5803900" y="2226755"/>
            <a:ext cx="4062953" cy="1621409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Wir brauchen Konzepte, die mit unserer Kernkompetenz in Verbindung stehen!</a:t>
            </a:r>
          </a:p>
        </p:txBody>
      </p:sp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16078D37-4F85-462D-8DEF-7D11E2B3F771}"/>
              </a:ext>
            </a:extLst>
          </p:cNvPr>
          <p:cNvSpPr/>
          <p:nvPr/>
        </p:nvSpPr>
        <p:spPr>
          <a:xfrm>
            <a:off x="477743" y="1815872"/>
            <a:ext cx="4062953" cy="1963267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Trendprodukte lohnen sich nicht. Wir brauchen Trendprodukte,  die sich betriebswirtschaftlich erfolgreich umsetzen lassen. Unsere Kunden kaufen im Endeffekt immer dasselbe.</a:t>
            </a:r>
          </a:p>
        </p:txBody>
      </p:sp>
      <p:sp>
        <p:nvSpPr>
          <p:cNvPr id="12" name="Sprechblase: rechteckig mit abgerundeten Ecken 11">
            <a:extLst>
              <a:ext uri="{FF2B5EF4-FFF2-40B4-BE49-F238E27FC236}">
                <a16:creationId xmlns:a16="http://schemas.microsoft.com/office/drawing/2014/main" id="{7BF29D12-3ED2-403E-86E6-3C4B3FDEAD3C}"/>
              </a:ext>
            </a:extLst>
          </p:cNvPr>
          <p:cNvSpPr/>
          <p:nvPr/>
        </p:nvSpPr>
        <p:spPr>
          <a:xfrm>
            <a:off x="7007884" y="5006460"/>
            <a:ext cx="4062953" cy="1399329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…wir suchen Kooperation mit  Konzepten und Marken, die unser Angebot erweitern.</a:t>
            </a:r>
          </a:p>
        </p:txBody>
      </p:sp>
      <p:sp>
        <p:nvSpPr>
          <p:cNvPr id="13" name="Sprechblase: rechteckig mit abgerundeten Ecken 12">
            <a:extLst>
              <a:ext uri="{FF2B5EF4-FFF2-40B4-BE49-F238E27FC236}">
                <a16:creationId xmlns:a16="http://schemas.microsoft.com/office/drawing/2014/main" id="{3E1D6EE8-95F2-439D-8FD9-5B363B2A2686}"/>
              </a:ext>
            </a:extLst>
          </p:cNvPr>
          <p:cNvSpPr/>
          <p:nvPr/>
        </p:nvSpPr>
        <p:spPr>
          <a:xfrm>
            <a:off x="2068553" y="4621349"/>
            <a:ext cx="3735347" cy="1514287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Als grosse Herausforderung sehe ich das Ankämpfen gegen Betriebsblindheit.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07C5BED-B053-47B9-9EED-7314D36EF795}"/>
              </a:ext>
            </a:extLst>
          </p:cNvPr>
          <p:cNvSpPr/>
          <p:nvPr/>
        </p:nvSpPr>
        <p:spPr>
          <a:xfrm>
            <a:off x="5293554" y="1765974"/>
            <a:ext cx="4854804" cy="2627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432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B8137F-6B8C-4A3B-867D-9C7EE1A113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1799" y="6861437"/>
            <a:ext cx="2611438" cy="3857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1EA037-F7D2-4C60-85EE-1F05F3480B83}" type="slidenum">
              <a:rPr lang="de-CH" smtClean="0"/>
              <a:pPr>
                <a:spcAft>
                  <a:spcPts val="600"/>
                </a:spcAft>
              </a:pPr>
              <a:t>14</a:t>
            </a:fld>
            <a:endParaRPr lang="de-CH"/>
          </a:p>
        </p:txBody>
      </p:sp>
      <p:pic>
        <p:nvPicPr>
          <p:cNvPr id="6" name="Onlinemedien 10" title="Trends vergehen, Tradition bleibt">
            <a:hlinkClick r:id="" action="ppaction://media"/>
            <a:extLst>
              <a:ext uri="{FF2B5EF4-FFF2-40B4-BE49-F238E27FC236}">
                <a16:creationId xmlns:a16="http://schemas.microsoft.com/office/drawing/2014/main" id="{B08B7A85-9DFD-480B-AA2E-33180CDE77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0670" y="336672"/>
            <a:ext cx="8782780" cy="65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2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98CA4D6-7597-488E-ADD1-305AD9AA4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Für die Theorie- und Praxis-Session übergeben wir nun </a:t>
            </a:r>
            <a:r>
              <a:rPr lang="de-CH" dirty="0" err="1"/>
              <a:t>GastroPerspektiv</a:t>
            </a:r>
            <a:r>
              <a:rPr lang="de-CH" dirty="0"/>
              <a:t>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77BDF8-FE20-416C-AAAC-4F2811193D5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6" y="849086"/>
            <a:ext cx="9547598" cy="334331"/>
          </a:xfrm>
        </p:spPr>
        <p:txBody>
          <a:bodyPr/>
          <a:lstStyle/>
          <a:p>
            <a:r>
              <a:rPr lang="de-CH" dirty="0"/>
              <a:t>Netzwerk-Erlebnis «Effizienzsteigerung mit kreativen Kochmethoden»</a:t>
            </a:r>
          </a:p>
          <a:p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CDA40A2-A28A-40C2-85B6-6D8062F5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Theorie- und Praxis-Session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E4681F-8B27-4A0A-BA09-C5CBEFB7F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539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42377F1-27E5-4D8F-9153-F8CB05D1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Erfahrungsaustausch, Fragen, Feedbacks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94ABD0A-E63D-4234-8FA0-389423CCC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Erwartungen an 	        Fragen		      Feedbacks		     Fragebogen</a:t>
            </a:r>
          </a:p>
          <a:p>
            <a:r>
              <a:rPr lang="de-CH" dirty="0"/>
              <a:t>den Tag erfüllt?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9197418-ECAF-4128-9B7F-42D999C2388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622123" cy="334331"/>
          </a:xfrm>
        </p:spPr>
        <p:txBody>
          <a:bodyPr/>
          <a:lstStyle/>
          <a:p>
            <a:r>
              <a:rPr lang="de-CH" dirty="0"/>
              <a:t>Netzwerk-Erlebnis «Effizienzsteigerung mit kreativen Kochmethoden»</a:t>
            </a:r>
          </a:p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37BD4B-3438-49FB-BCFC-DB6D61B6BB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17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D3C4614-5831-4D00-96ED-D787FFCC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95" y="3459774"/>
            <a:ext cx="1619086" cy="1620000"/>
          </a:xfrm>
          <a:prstGeom prst="rect">
            <a:avLst/>
          </a:prstGeom>
        </p:spPr>
      </p:pic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8CFF2E-9222-413C-8925-E183095A1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00" y="3459774"/>
            <a:ext cx="1619086" cy="1620000"/>
          </a:xfrm>
          <a:prstGeom prst="rect">
            <a:avLst/>
          </a:prstGeom>
        </p:spPr>
      </p:pic>
      <p:pic>
        <p:nvPicPr>
          <p:cNvPr id="17" name="Grafik 16" descr="Ein Bild, das Schild, Ende, Essen, Zeichnung enthält.&#10;&#10;Automatisch generierte Beschreibung">
            <a:extLst>
              <a:ext uri="{FF2B5EF4-FFF2-40B4-BE49-F238E27FC236}">
                <a16:creationId xmlns:a16="http://schemas.microsoft.com/office/drawing/2014/main" id="{14FAB234-1110-4E44-B7E2-12ACAB6DA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56" y="3459774"/>
            <a:ext cx="1620000" cy="1620000"/>
          </a:xfrm>
          <a:prstGeom prst="rect">
            <a:avLst/>
          </a:prstGeom>
        </p:spPr>
      </p:pic>
      <p:pic>
        <p:nvPicPr>
          <p:cNvPr id="19" name="Grafik 18" descr="Ein Bild, das Schild, Ende, Zeichnung, Pol enthält.&#10;&#10;Automatisch generierte Beschreibung">
            <a:extLst>
              <a:ext uri="{FF2B5EF4-FFF2-40B4-BE49-F238E27FC236}">
                <a16:creationId xmlns:a16="http://schemas.microsoft.com/office/drawing/2014/main" id="{E875059E-9276-4401-81DB-9E59D6F9D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26" y="3385883"/>
            <a:ext cx="1620001" cy="16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6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98CA4D6-7597-488E-ADD1-305AD9AA4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Kommende Woche senden wir Ihnen</a:t>
            </a:r>
          </a:p>
          <a:p>
            <a:endParaRPr lang="de-CH" dirty="0"/>
          </a:p>
          <a:p>
            <a:r>
              <a:rPr lang="de-CH" dirty="0"/>
              <a:t>die Rezepte der gekochten Gerichte,</a:t>
            </a:r>
          </a:p>
          <a:p>
            <a:r>
              <a:rPr lang="de-CH" dirty="0"/>
              <a:t>Informationen zu den verwendeten Produkten,</a:t>
            </a:r>
          </a:p>
          <a:p>
            <a:r>
              <a:rPr lang="de-CH" dirty="0"/>
              <a:t>Informationen zu den Kochsystemen,</a:t>
            </a:r>
          </a:p>
          <a:p>
            <a:r>
              <a:rPr lang="de-CH" dirty="0"/>
              <a:t>die </a:t>
            </a:r>
            <a:r>
              <a:rPr lang="de-CH" dirty="0" err="1"/>
              <a:t>Powerpoint</a:t>
            </a:r>
            <a:r>
              <a:rPr lang="de-CH" dirty="0"/>
              <a:t>-Präsentationen von Pistor und </a:t>
            </a:r>
            <a:r>
              <a:rPr lang="de-CH" dirty="0" err="1"/>
              <a:t>GastroPerspektiv</a:t>
            </a:r>
            <a:r>
              <a:rPr lang="de-CH" dirty="0"/>
              <a:t>,</a:t>
            </a:r>
          </a:p>
          <a:p>
            <a:r>
              <a:rPr lang="de-CH" dirty="0"/>
              <a:t>Impressionen des Workshops.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77BDF8-FE20-416C-AAAC-4F2811193D5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6" y="849086"/>
            <a:ext cx="9547598" cy="334331"/>
          </a:xfrm>
        </p:spPr>
        <p:txBody>
          <a:bodyPr/>
          <a:lstStyle/>
          <a:p>
            <a:r>
              <a:rPr lang="de-CH" dirty="0"/>
              <a:t>Netzwerk-Erlebnis «Effizienzsteigerung mit kreativen Kochmethoden»</a:t>
            </a:r>
          </a:p>
          <a:p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CDA40A2-A28A-40C2-85B6-6D8062F5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Rezepte, Infos, Impressionen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E4681F-8B27-4A0A-BA09-C5CBEFB7F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2503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4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27AE4A31-57D8-4D31-9A4E-6C3B15A9D5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1" r="19613" b="14697"/>
          <a:stretch/>
        </p:blipFill>
        <p:spPr>
          <a:xfrm>
            <a:off x="4880472" y="1597367"/>
            <a:ext cx="6342765" cy="4980373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549E014-D082-41BC-93BA-C20590F6D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Herzlich willkommen zum</a:t>
            </a:r>
          </a:p>
          <a:p>
            <a:endParaRPr lang="de-CH" dirty="0"/>
          </a:p>
          <a:p>
            <a:r>
              <a:rPr lang="de-CH" dirty="0"/>
              <a:t>Erleben.</a:t>
            </a:r>
          </a:p>
          <a:p>
            <a:r>
              <a:rPr lang="de-CH" dirty="0"/>
              <a:t>Degustieren.</a:t>
            </a:r>
          </a:p>
          <a:p>
            <a:r>
              <a:rPr lang="de-CH" dirty="0"/>
              <a:t>Profitieren.</a:t>
            </a:r>
          </a:p>
          <a:p>
            <a:r>
              <a:rPr lang="de-CH" dirty="0"/>
              <a:t>Vernetzen.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3BDA14D-A5AF-41FA-849C-6049DAE8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Netzwerk-Erlebnis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30F2BDE-2355-47FA-B634-091FB5B0CAC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CH" dirty="0"/>
              <a:t>«Effizienzsteigerung mit kreativen Kochmethoden»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78D34D-268D-4B7D-84D3-4862583AB7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451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45EEB0FD-2F99-4D51-A8FF-35B0449A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4" y="335902"/>
            <a:ext cx="9384126" cy="401216"/>
          </a:xfrm>
        </p:spPr>
        <p:txBody>
          <a:bodyPr/>
          <a:lstStyle/>
          <a:p>
            <a:r>
              <a:rPr lang="en-US" dirty="0" err="1"/>
              <a:t>Programm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F0ECBF-3622-4067-BB4E-514EFBC86EC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5" y="849086"/>
            <a:ext cx="9506319" cy="334331"/>
          </a:xfrm>
        </p:spPr>
        <p:txBody>
          <a:bodyPr/>
          <a:lstStyle/>
          <a:p>
            <a:r>
              <a:rPr lang="de-CH" dirty="0"/>
              <a:t>Netzwerk-Erlebnis «Effizienzsteigerung mit kreativen Kochmethoden»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C8FDF5-7F0F-48EB-8FB2-840C94A1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799" y="6861437"/>
            <a:ext cx="2611438" cy="3857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1EA037-F7D2-4C60-85EE-1F05F3480B83}" type="slidenum">
              <a:rPr lang="de-CH" smtClean="0"/>
              <a:pPr>
                <a:spcAft>
                  <a:spcPts val="600"/>
                </a:spcAft>
              </a:pPr>
              <a:t>3</a:t>
            </a:fld>
            <a:endParaRPr lang="de-CH"/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456DD093-F64A-45EE-91EC-12F9E6083E15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169245423"/>
              </p:ext>
            </p:extLst>
          </p:nvPr>
        </p:nvGraphicFramePr>
        <p:xfrm>
          <a:off x="659037" y="1466850"/>
          <a:ext cx="10037316" cy="5494951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2572374">
                  <a:extLst>
                    <a:ext uri="{9D8B030D-6E8A-4147-A177-3AD203B41FA5}">
                      <a16:colId xmlns:a16="http://schemas.microsoft.com/office/drawing/2014/main" val="3032551850"/>
                    </a:ext>
                  </a:extLst>
                </a:gridCol>
                <a:gridCol w="7464942">
                  <a:extLst>
                    <a:ext uri="{9D8B030D-6E8A-4147-A177-3AD203B41FA5}">
                      <a16:colId xmlns:a16="http://schemas.microsoft.com/office/drawing/2014/main" val="3116260745"/>
                    </a:ext>
                  </a:extLst>
                </a:gridCol>
              </a:tblGrid>
              <a:tr h="645481"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09.00 Uhr</a:t>
                      </a:r>
                      <a:endParaRPr lang="de-CH" sz="2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Begrüssung und Vorstellungsrunde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863302"/>
                  </a:ext>
                </a:extLst>
              </a:tr>
              <a:tr h="645481"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10.15 Uhr</a:t>
                      </a:r>
                      <a:endParaRPr lang="de-CH" sz="2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Insights</a:t>
                      </a:r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Branchenentwicklung Pistor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0907873"/>
                  </a:ext>
                </a:extLst>
              </a:tr>
              <a:tr h="933758"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10.30 Uhr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Theorie-Session: Herausforderung gastronomisches Angebot bei Bäckereien und moderne Kochmethoden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625042"/>
                  </a:ext>
                </a:extLst>
              </a:tr>
              <a:tr h="645481"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11.30 Uhr</a:t>
                      </a:r>
                      <a:endParaRPr lang="de-CH" sz="2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Pause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399538"/>
                  </a:ext>
                </a:extLst>
              </a:tr>
              <a:tr h="645481"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11.45 Uhr</a:t>
                      </a:r>
                      <a:endParaRPr lang="de-CH" sz="2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Praxis-Session: Gemeinsames Kochen mit Degustation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430332"/>
                  </a:ext>
                </a:extLst>
              </a:tr>
              <a:tr h="645481"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13.45 Uhr</a:t>
                      </a:r>
                      <a:endParaRPr lang="de-CH" sz="2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Nachhaltige Verpackungslösungen von </a:t>
                      </a:r>
                      <a:r>
                        <a:rPr lang="de-CH" sz="23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reCIRCLE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448352"/>
                  </a:ext>
                </a:extLst>
              </a:tr>
              <a:tr h="645481"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14.00 Uhr</a:t>
                      </a:r>
                      <a:endParaRPr lang="de-CH" sz="2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Erfahrungsaustausch, Fragen, Feedbacks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207009"/>
                  </a:ext>
                </a:extLst>
              </a:tr>
              <a:tr h="645481"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15.00 Uhr</a:t>
                      </a:r>
                      <a:endParaRPr lang="de-CH" sz="2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Verabschiedung</a:t>
                      </a:r>
                      <a:endParaRPr lang="de-CH" sz="2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5545" marR="14351" marT="137772" marB="137772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151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35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98CA4D6-7597-488E-ADD1-305AD9AA4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/>
              <a:t>	Person				Funktion			Betrieb	</a:t>
            </a:r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r>
              <a:rPr lang="de-CH" sz="2400" dirty="0"/>
              <a:t>	Produkt		tägliche Herausforderung	        Erwartungen</a:t>
            </a:r>
          </a:p>
          <a:p>
            <a:pPr marL="0" indent="0">
              <a:buNone/>
            </a:pPr>
            <a:r>
              <a:rPr lang="de-CH" sz="2400" dirty="0"/>
              <a:t>				bei Take-away Angeboten	        an den Tag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77BDF8-FE20-416C-AAAC-4F2811193D5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3226" y="849086"/>
            <a:ext cx="9547598" cy="334331"/>
          </a:xfrm>
        </p:spPr>
        <p:txBody>
          <a:bodyPr/>
          <a:lstStyle/>
          <a:p>
            <a:r>
              <a:rPr lang="de-CH" dirty="0"/>
              <a:t>Netzwerk-Erlebnis «Effizienzsteigerung mit kreativen Kochmethoden»</a:t>
            </a:r>
          </a:p>
          <a:p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CDA40A2-A28A-40C2-85B6-6D8062F5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Vorstellungsrunde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E4681F-8B27-4A0A-BA09-C5CBEFB7F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4</a:t>
            </a:fld>
            <a:endParaRPr lang="de-CH"/>
          </a:p>
        </p:txBody>
      </p:sp>
      <p:pic>
        <p:nvPicPr>
          <p:cNvPr id="14" name="Grafik 13" descr="Ein Bild, das Schild, draußen, Ende, Front enthält.&#10;&#10;Automatisch generierte Beschreibung">
            <a:extLst>
              <a:ext uri="{FF2B5EF4-FFF2-40B4-BE49-F238E27FC236}">
                <a16:creationId xmlns:a16="http://schemas.microsoft.com/office/drawing/2014/main" id="{51F7B077-D878-4DBB-8F59-EDD316A89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98" y="1864381"/>
            <a:ext cx="1620000" cy="1620000"/>
          </a:xfrm>
          <a:prstGeom prst="rect">
            <a:avLst/>
          </a:prstGeom>
        </p:spPr>
      </p:pic>
      <p:pic>
        <p:nvPicPr>
          <p:cNvPr id="15" name="Grafik 14" descr="Ein Bild, das Schild, Zeichnung enthält.&#10;&#10;Automatisch generierte Beschreibung">
            <a:extLst>
              <a:ext uri="{FF2B5EF4-FFF2-40B4-BE49-F238E27FC236}">
                <a16:creationId xmlns:a16="http://schemas.microsoft.com/office/drawing/2014/main" id="{B83FD184-7675-4045-8252-9038CFDE0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9" y="1864381"/>
            <a:ext cx="1620000" cy="1620000"/>
          </a:xfrm>
          <a:prstGeom prst="rect">
            <a:avLst/>
          </a:prstGeom>
        </p:spPr>
      </p:pic>
      <p:pic>
        <p:nvPicPr>
          <p:cNvPr id="16" name="Grafik 15" descr="Ein Bild, das Schild, Ende, Zeichnung enthält.&#10;&#10;Automatisch generierte Beschreibung">
            <a:extLst>
              <a:ext uri="{FF2B5EF4-FFF2-40B4-BE49-F238E27FC236}">
                <a16:creationId xmlns:a16="http://schemas.microsoft.com/office/drawing/2014/main" id="{5126C30C-7BC7-464B-964F-A3842F66C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9" y="4785789"/>
            <a:ext cx="1620000" cy="1620000"/>
          </a:xfrm>
          <a:prstGeom prst="rect">
            <a:avLst/>
          </a:prstGeom>
        </p:spPr>
      </p:pic>
      <p:pic>
        <p:nvPicPr>
          <p:cNvPr id="17" name="Grafik 1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D4C448-3B08-43E4-9E9A-C42A6751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58" y="1864381"/>
            <a:ext cx="1620000" cy="16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3CFB31-EB3E-48FC-ABC6-40BDDB1B1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515" y="4785789"/>
            <a:ext cx="1619086" cy="16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5833A5-AD91-4EA7-AFDF-4AAE0E5FD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7155" y="4785789"/>
            <a:ext cx="161908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97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~~~SIX|1028517|8|2018-06-15T15:10:35.000+00:00|/9j/4AAQSkZJRgABAQEAYABgAAD/2wBDAAgGBgcGBQgHBwcJCQgKDBQNDAsLDBkSEw8UHRofHh0aHBwgJC4nICIsIxwcKDcpLDAxNDQ0Hyc5PTgyPC4zNDL/2wBDAQkJCQwLDBgNDRgyIRwhMjIyMjIyMjIyMjIyMjIyMjIyMjIyMjIyMjIyMjIyMjIyMjIyMjIyMjIyMjIyMjIyMjL/wAARCACAAI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15Ej273VdxwNxxk0u5f7w/OuJu/EiXqqLiwRwudvzHjPGaonUrT5f9APynI/fN1yT/WgfKz0WopLmCJtsk8aN1wzgGuPs/FYtI4oBaqlunBJckgZ5OTVXV/FmmM3nq6zNjb5cZz+tVGPMyZvl3O4F5akZFzD/wB9io/7U08NtN/a7vTzl/xrxu88Q3GosDCfKiXjah61nrIzMW3kkdTmuhYfuzB1/I93F9aMcLdQE+gkFO+123/PxF/32K8NW7nQ5V2B9QakS+u4yCk7j8aHhn3D267HtpvbQdbqEf8AbQUw6lYg4N7bD/tqv+NeSw+IrqIbZNkv+/8A40s/i3dHtW3i356gZqHQa3KVZPY9aGoWTHAvLcn2lX/GnfbLX/n5h/7+CvFZPEl6UJ+SMH+IjGKqvql9PA0T3p2P/dwD+dS6a7lKb7HuT6jYxjMl7boPVpVH9apyeJtAhQvLremoo6s13GB/OvDDEC2WuZGJ/vHNT22i2er+bDd3KxwIoZmccdQB/P8ASk4WHzHth8T+H1Tedc0wJ/eN3Hj+dKfEuggZOt6aP+3tP8a8hbwtojQ+Q2rxbMYxtOO3+IrAbS9Lt5nWAuyAnDYPNLlQ+Y9A2jbx60eXz2qx5fFO8uszYydZQLpF4Q2P3D8+nymvN7bRdTuomNrfb1B58uNjj64r0rXY/wDiSXoLAZgcDJ/2TXUfDXQxovg+F5gomuybhz6A/d/QA/jTi7ETVzxWTS2tP3U1+IZODtZWU/lUPlQ7iw1OILjoN3UV0XiWxvPEXia+v1mtxFJJiPLchBwv6D9axJvCF7DHv8+2PXPzVabI5SskUZUb9WQk+gatiC7SOKGITrJjhSAeTWOuh3YkG+W3xn+9V77DdwpCFSHKPu3k9OarnktiXC4261iHfJH5qb06jB45qtBrBmf90mUDYLUmr2BmiXyooo5CctID96se3huLKN12eYV5+XvSU5PcIwSNG6tluWZ5LqXBYnb2HtXToAIIsSfwD/ln7VyEd4JTs+ZG/ukV2azYt4h52PkH8HtTTG0QsSD98/8AfFJvfON7f98UrT8/6/8A8cqMz88zn/viquTYcWk9X/74FMeRx0Mn/fIprXI/57t/3xUUk5PSY/8AfFAWPR5LtVVsL0I5JwOTVSTUGJwnPYhfr61nl9xzKSf9pjVu2sru7K+XC4iPPmkD9BmuW0uuh3/uo6L3n9y/z/Iih0g67dw2VxM+JXOdp5APX9K7rxnPc6b4MuodLgZ7h4xbwInG0HjP4DNM8MaNDazPdFJTKo2h5QO/XGDWZ468U2+mSLZIry3YXKIPu5PQk0m4wjdhGFTEVFTivuPKR4SvYo431bVLe1cjhXcliB646UmsaXYW1iy/2hC744RJXB/Wqeo6tJdTSK67rqbhieSPaq154P1SKxkuJZIA8ZVXQPl0J6AiphKc1dHTVo4ehLlm235bGfZTWkM2y5imkdJTtZZOFXv9a7eXxvbfY1tvsMTxBAh3Hk49a5aHw3KFHmW8pkAAb5D1x/hT/wCxWaHzEglZM43BSRn61uordnnTleT5di7e+LVeOIQ6ZDsiPRc5HGMfSoxrd0sOZdNdQIlQ4Q/w8ZrFmEmm3AfZIqMCrDHXHX8RXUW1ncw6fp5vFZxqDOtuMEuNuMhvb5hildXszaNFunzxevY5+4vIp/3gi2n+8B0rqRJH5Ef78/cH8XtWBqmhSW7TTRjZ5ZxJnOB7H0rdXTZnsopQ8eGQH7vsK0WhzzTIXkjz/rz/AN9UzzI/+e5/76rj9Q16+s55VezjMaOV3e2cZrZ0my8UakLeZPD832Wdd6zbeCpGQafMhODRqFo/+e5/76pjGP8A57n/AL6qqZD/ANMvyppc/wDTL8qog9cstKtIGSWe5tZZ16NvYAfQVq/aIQOb2AfSZhTv7T0w9NftPxjT/Cud1jV7rUmuNO0XULVyoKyTNGq89wuPbvXFOajqz1qGHdWXKlbu+34G8/jfTtPCWdp/p84XdII5RwfTJ615Hrutzaw1w8kciztM8xWQDMfdQCO2OKyZ5njmYSW7RXCDKmJsZ56/qK6fR9LjtbWW9vstE0Qfee+Qc/of1rGLlUs5HdWhRwd40ndvRv8AT+tvU5LTbj7LqkN9IokKSrIUPQgEHH6V3Nv4h0hNQ+1Q6ZNP5121xJI4BZQwbCj1wxzz6VQvo9FiupLWGzTekTPk9MgA4/I1D9lFlM8kJMALZGB8v3cAnPT7yiuvmSWh47g5vmkzetvGH2RwZ4Z2U3BJLAA7RHsVcdvmIpsXieyisbcQ2dwI45bUvtIx+6+8v49fqawre2tdQt0Rnma8AG/B6klTkfhj8qfbWsMcMMUyPCXPIAzwpKnp/Ec/yp8yM3BJ2uJrerWN1qekSfYZfJsZ2knikx+8zJvb8SKb/wAJ3pEk0VtJY3pWJGRZXYZyZhIT06MBg+3FS3EiLtEvmGQzBlbYDlXPf8FH0zVKZra7lyUhChomJVQCQ3DfkT0+lDsyoc0dEWdZ8V6HqFpf27pceVe3TTOSQGRSyk49eFAAPpTrbUgul2yKjECJAD+ApBpWiz3v2F2ZZssAdowcMB19eRUk3hO2xhLqfbjjb0FClGJM3Oaszg7TT7nxN4lj0dHkY3N15WcfcUtkn8ACfwr6V8Z6lB4V8DTLblYcRLaWw/ukjA/IAn8K5L4Z+C4LDXJ9WLNIYUKRlx0Zup/L+dZ/xn1txqen6ckSTW9upmnRu7Hp+QB/Oob5Y3jqKpOU9+h5ruLdGiNBD/8ATOtXT30nUkDQQgNjLJnkVeGnWTDIjbg7SM964Z5o4tpwMDZ1rxf4e1u9W1jtUt7EKrsyxDdIT2J7AVzmr21jBctdaXO8St8wCHIbHJPsO1SSw6V9jlaX7M8jIxh8pfToPrkiq2j6Ul213GOMFoUTf0OAB+GcmnGLm+aR9fWrxw8PZUVZpau+3n6lix0u7vLmC5lRiJEbe2OBnZ/TOK6S/giEBhK3RhC42Ifl2+n5VYsbd9PsFtyQzRoqttPDFRisnUdceFHie1ZQwxlmPP6V1RjY+erVnUe+i2Mpps2xkEAykwMe453AZZQfqrAfhSXD3TuqLJEY4xuAydzFpAhXHfAwcVgW99c21vBE0i+WNjSDqww2Mf8AfJ/Si61Vpp/NS3lWeFkKFEPzgE5JHrj+laXkJezvozpdIvJ4YldGVh9xRMMHeA3OfTgfpVmHUr7cZWEA3hmijYHq2c/QhgAPqKwZL62msGLvItx5LMFIIAfsPxUZp9hqaXmoR27OEMZ3wyv90E4JJPp8v61UewVHFpNMuXj2uqNayRsyq84Mw5UooXaQPbLCh4nkkeRti20itaqchSmOCx/75WrDTMm62WM7JLqSDzcjbJhl6HsMrnNVW02NpY2cwTYYo5804ALnI+oBWqer2IS8yKTVYbe4tIyVO2aLe6nLDKkNn6kVs6PqtpYLDpbS+Yx3fOXzlix4rktQBtLyBrW1Q+XE8cqk53GPkHP5Ve0O1We+tU8hFjYx3iKDyyggMM+9TZdSG21pufRXh+0TS9Ai3/KSplkJPTPP6DFeUeIkj1y8uJpY18yRyVO/kDtXYah4ye8sJrRbQR+Yu0tnPHeuQmsRMwd7dWx91vSokCR5jqulXOk3Jni3R4b5Sh4/A/h0rS0nxKJdsN0dsmMhux+tdhf2a3Fu0T2oYHqN2M+9ee654bnsnaWEMYm6Y/g9jWNWhCsrSJlE6/Rvh94iEGbnQrmKRGwASMEZJz1+ldRovgfW9PSd5bMnz5jMFBGU4wAa9lorVU/e5rnTPFOVL2ailrfzZ5n/AMI9q3/PhJ+YqJ/DWqu3OnyEe+K9Roq+U5+Y8huPA93cn95pDEnvgA1Wk+H164I+wXIBGDiTr+tez0UWFc8Nl+GN2V/d6ZIW/wCmj5/rWZc/DHxC0UkUWkwqGXaHBwQPzr6Fophc+cD8PvGIiaFdPuNgYPGA4whxyRzViL4Z+JGhML6dMIi24DzQDk9T+ePyr6Hop3YXPDl+GeoPEDJaTiR1BkGQRnvV2y+H+oWV1FcR2kuY42jVQABgkH+leyUUgueYN4c1Yj/jwk/SkHhvV2+VrKUD14/xr1CilYOY8rm8J6qy/Lby/wDfI/xqm/g3WJDlrOU8YxgYP617BRS5R8wUUUVRIUUUUAFFFFABRRRQAUUUUAFFFFABRRRQAUUUUAFFFFABRRRQAUUUUAFFFFABRRRQAUUUUAFFFFABRRRQB//Z|0000-504|Titelfolie_Powerpoint_D.jpg|Power Point, Titelfolien, Präsentation Powerpoint|False">
            <a:extLst>
              <a:ext uri="{FF2B5EF4-FFF2-40B4-BE49-F238E27FC236}">
                <a16:creationId xmlns:a16="http://schemas.microsoft.com/office/drawing/2014/main" id="{7E38E875-F788-436F-9E24-71B2CE46CAA7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050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319E4B4-441D-4634-95CA-09A2564A3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225" y="2647662"/>
            <a:ext cx="10801350" cy="979775"/>
          </a:xfrm>
        </p:spPr>
        <p:txBody>
          <a:bodyPr anchor="b">
            <a:noAutofit/>
          </a:bodyPr>
          <a:lstStyle/>
          <a:p>
            <a:r>
              <a:rPr lang="de-CH" sz="3600" dirty="0" err="1">
                <a:solidFill>
                  <a:schemeClr val="tx1"/>
                </a:solidFill>
              </a:rPr>
              <a:t>Insights</a:t>
            </a:r>
            <a:r>
              <a:rPr lang="de-CH" sz="3600" dirty="0">
                <a:solidFill>
                  <a:schemeClr val="tx1"/>
                </a:solidFill>
              </a:rPr>
              <a:t> </a:t>
            </a:r>
            <a:br>
              <a:rPr lang="de-CH" sz="3600" dirty="0">
                <a:solidFill>
                  <a:schemeClr val="tx1"/>
                </a:solidFill>
              </a:rPr>
            </a:br>
            <a:r>
              <a:rPr lang="de-CH" sz="3600" dirty="0">
                <a:solidFill>
                  <a:schemeClr val="tx1"/>
                </a:solidFill>
              </a:rPr>
              <a:t>Pistor Branchenentwicklung (</a:t>
            </a:r>
            <a:r>
              <a:rPr lang="de-CH" sz="3600" dirty="0" err="1">
                <a:solidFill>
                  <a:schemeClr val="tx1"/>
                </a:solidFill>
              </a:rPr>
              <a:t>BrEnt</a:t>
            </a:r>
            <a:r>
              <a:rPr lang="de-CH" sz="3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63E80A-1E18-4122-BAE4-799C352EC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26" y="4045989"/>
            <a:ext cx="10801349" cy="1751582"/>
          </a:xfrm>
        </p:spPr>
        <p:txBody>
          <a:bodyPr>
            <a:normAutofit/>
          </a:bodyPr>
          <a:lstStyle/>
          <a:p>
            <a:pPr marL="342900" indent="-342900">
              <a:buFont typeface="Symbol" panose="05050102010706020507" pitchFamily="18" charset="2"/>
              <a:buChar char="-"/>
            </a:pPr>
            <a:r>
              <a:rPr lang="de-CH" sz="2400" dirty="0">
                <a:solidFill>
                  <a:schemeClr val="tx1"/>
                </a:solidFill>
              </a:rPr>
              <a:t>Entwicklung Leistungsangebot der </a:t>
            </a:r>
            <a:r>
              <a:rPr lang="de-CH" sz="2400" dirty="0" err="1">
                <a:solidFill>
                  <a:schemeClr val="tx1"/>
                </a:solidFill>
              </a:rPr>
              <a:t>BrEnt</a:t>
            </a:r>
            <a:endParaRPr lang="de-CH" sz="2400" dirty="0">
              <a:solidFill>
                <a:schemeClr val="tx1"/>
              </a:solidFill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CH" sz="2400" dirty="0">
                <a:solidFill>
                  <a:schemeClr val="tx1"/>
                </a:solidFill>
              </a:rPr>
              <a:t>Kurzreport Befragungen von Bäckereien-Confiserien</a:t>
            </a:r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5D55E7FC-75DF-4F5F-8726-3A253D7A58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1799" y="6861437"/>
            <a:ext cx="2611438" cy="3857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1EA037-F7D2-4C60-85EE-1F05F3480B83}" type="slidenum">
              <a:rPr lang="de-CH" smtClean="0"/>
              <a:pPr>
                <a:spcAft>
                  <a:spcPts val="600"/>
                </a:spcAft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4985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4CD419-92EF-4E98-96E3-EFD3081CB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8439" y="1443130"/>
            <a:ext cx="6346137" cy="5424393"/>
          </a:xfrm>
        </p:spPr>
        <p:txBody>
          <a:bodyPr/>
          <a:lstStyle/>
          <a:p>
            <a:r>
              <a:rPr lang="de-CH" b="1" dirty="0"/>
              <a:t>Strukturwandel CH Markt Bäcker-Confiseure</a:t>
            </a:r>
          </a:p>
          <a:p>
            <a:r>
              <a:rPr lang="de-CH" dirty="0"/>
              <a:t>Innovative Betriebe entwickeln sich weiter </a:t>
            </a:r>
          </a:p>
          <a:p>
            <a:endParaRPr lang="de-CH" dirty="0"/>
          </a:p>
          <a:p>
            <a:r>
              <a:rPr lang="de-CH" b="1" dirty="0"/>
              <a:t>Entwicklung Leistungsangebot </a:t>
            </a:r>
            <a:r>
              <a:rPr lang="de-CH" b="1" dirty="0" err="1"/>
              <a:t>BrEnt</a:t>
            </a:r>
            <a:endParaRPr lang="de-CH" b="1" dirty="0"/>
          </a:p>
          <a:p>
            <a:r>
              <a:rPr lang="de-CH" dirty="0"/>
              <a:t>Ziel:		Mehrwert für Sie schaffen!</a:t>
            </a:r>
          </a:p>
          <a:p>
            <a:r>
              <a:rPr lang="de-CH" dirty="0"/>
              <a:t>Wie:		Netzwerk, Scouting, Unterstützung</a:t>
            </a:r>
          </a:p>
          <a:p>
            <a:r>
              <a:rPr lang="de-CH" dirty="0"/>
              <a:t>Ablauf:		1. Bedürfnisse aufnehmen </a:t>
            </a:r>
          </a:p>
          <a:p>
            <a:r>
              <a:rPr lang="de-CH" dirty="0"/>
              <a:t>		2. Schnittmengen erfassen</a:t>
            </a:r>
          </a:p>
          <a:p>
            <a:r>
              <a:rPr lang="de-CH" dirty="0"/>
              <a:t>		3. </a:t>
            </a:r>
            <a:r>
              <a:rPr lang="de-CH" dirty="0" err="1"/>
              <a:t>Inno</a:t>
            </a:r>
            <a:r>
              <a:rPr lang="de-CH" dirty="0"/>
              <a:t>- &amp; Lösungskanäle</a:t>
            </a:r>
          </a:p>
          <a:p>
            <a:r>
              <a:rPr lang="de-CH" dirty="0"/>
              <a:t>		    </a:t>
            </a: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/>
              <a:t>effektiv und effizient! </a:t>
            </a:r>
            <a:r>
              <a:rPr lang="de-CH" b="1" dirty="0">
                <a:solidFill>
                  <a:srgbClr val="FF0000"/>
                </a:solidFill>
              </a:rPr>
              <a:t>Wie?</a:t>
            </a:r>
          </a:p>
          <a:p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C308F39-9FA5-4069-A2BB-E8880EFD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Leistungsangebot der Branchenentwicklung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5E71B1B-1C21-4377-80FB-FCC45C5C835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CH" dirty="0"/>
              <a:t>Problemlöser durch Networking und Scouting</a:t>
            </a:r>
          </a:p>
        </p:txBody>
      </p:sp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A58F3BF7-9AF5-4C17-B7B0-346159CA55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42" r="1642"/>
          <a:stretch/>
        </p:blipFill>
        <p:spPr>
          <a:xfrm>
            <a:off x="403225" y="1443038"/>
            <a:ext cx="4191000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4CD419-92EF-4E98-96E3-EFD3081CB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2067" y="1443130"/>
            <a:ext cx="4635988" cy="5424393"/>
          </a:xfrm>
        </p:spPr>
        <p:txBody>
          <a:bodyPr/>
          <a:lstStyle/>
          <a:p>
            <a:r>
              <a:rPr lang="de-CH" b="1" dirty="0"/>
              <a:t>Eckdaten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35 Bäckereien-Confiserien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Deutschschweiz, </a:t>
            </a:r>
            <a:r>
              <a:rPr lang="de-CH" dirty="0" err="1"/>
              <a:t>Romandie</a:t>
            </a:r>
            <a:r>
              <a:rPr lang="de-CH" dirty="0"/>
              <a:t>, Tessin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Geschäftsführer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Filialbetriebe, Lieferbetriebe, </a:t>
            </a:r>
            <a:br>
              <a:rPr lang="de-CH" dirty="0"/>
            </a:br>
            <a:r>
              <a:rPr lang="de-CH" dirty="0"/>
              <a:t>mit </a:t>
            </a:r>
            <a:r>
              <a:rPr lang="de-CH" dirty="0" err="1"/>
              <a:t>Gastro</a:t>
            </a:r>
            <a:r>
              <a:rPr lang="de-CH" dirty="0"/>
              <a:t> / ohne </a:t>
            </a:r>
            <a:r>
              <a:rPr lang="de-CH" dirty="0" err="1"/>
              <a:t>Gastro</a:t>
            </a:r>
            <a:r>
              <a:rPr lang="de-CH" dirty="0"/>
              <a:t> etc.</a:t>
            </a:r>
          </a:p>
          <a:p>
            <a:endParaRPr lang="de-CH" dirty="0"/>
          </a:p>
          <a:p>
            <a:r>
              <a:rPr lang="de-CH" b="1" dirty="0"/>
              <a:t>Gesprächsthemen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Herausforderungen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Institutionen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ERFA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Vorstellung Konzepte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C308F39-9FA5-4069-A2BB-E8880EFD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Kurzreport Befragung Bäckereien-Confiserien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5E71B1B-1C21-4377-80FB-FCC45C5C835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CH" dirty="0"/>
              <a:t>Basisinfo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F084F44A-74A8-48DC-94BA-F4D9777EBD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862" r="3862"/>
          <a:stretch/>
        </p:blipFill>
        <p:spPr>
          <a:xfrm>
            <a:off x="403225" y="1416719"/>
            <a:ext cx="5810250" cy="54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EC756-D3DE-442D-B9D5-E0709DD69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Welche sind die grössten Herausforderungen in Ihrem Betrieb?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27D28C-5000-4B80-9AEA-078CE1C1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EA037-F7D2-4C60-85EE-1F05F3480B83}" type="slidenum">
              <a:rPr lang="de-CH" smtClean="0"/>
              <a:t>9</a:t>
            </a:fld>
            <a:endParaRPr lang="de-CH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0DCD4-BC67-4E98-9312-7296D76F5AC7}"/>
              </a:ext>
            </a:extLst>
          </p:cNvPr>
          <p:cNvSpPr txBox="1">
            <a:spLocks/>
          </p:cNvSpPr>
          <p:nvPr/>
        </p:nvSpPr>
        <p:spPr>
          <a:xfrm>
            <a:off x="-135431" y="1479015"/>
            <a:ext cx="10303933" cy="5424393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4013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438" indent="-371475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863" indent="-36195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2425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1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294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7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0051" indent="-21765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i="1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b="1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i="1" dirty="0">
              <a:sym typeface="Wingdings" panose="05000000000000000000" pitchFamily="2" charset="2"/>
            </a:endParaRPr>
          </a:p>
          <a:p>
            <a:endParaRPr lang="en-US" b="1" i="1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en-US" i="1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51A8154-90CA-4F1E-9B5C-6264E030FF2A}"/>
              </a:ext>
            </a:extLst>
          </p:cNvPr>
          <p:cNvGraphicFramePr>
            <a:graphicFrameLocks/>
          </p:cNvGraphicFramePr>
          <p:nvPr/>
        </p:nvGraphicFramePr>
        <p:xfrm>
          <a:off x="403226" y="1806332"/>
          <a:ext cx="10820011" cy="485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6622D6AA-6C98-4083-AA5D-216C7B948BC2}"/>
              </a:ext>
            </a:extLst>
          </p:cNvPr>
          <p:cNvSpPr txBox="1"/>
          <p:nvPr/>
        </p:nvSpPr>
        <p:spPr>
          <a:xfrm>
            <a:off x="9629845" y="6602783"/>
            <a:ext cx="236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/>
              <a:t>Anzahl Nennungen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9761A68-F8BB-4864-AA6D-3C85466A9189}"/>
              </a:ext>
            </a:extLst>
          </p:cNvPr>
          <p:cNvSpPr txBox="1">
            <a:spLocks/>
          </p:cNvSpPr>
          <p:nvPr/>
        </p:nvSpPr>
        <p:spPr>
          <a:xfrm>
            <a:off x="403225" y="1375564"/>
            <a:ext cx="10820011" cy="334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35300" indent="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None/>
              <a:defRPr sz="190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70600" indent="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None/>
              <a:defRPr sz="171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05900" indent="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None/>
              <a:defRPr sz="15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1200" indent="0" algn="l" defTabSz="870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"/>
              </a:spcAft>
              <a:buFont typeface="Symbol" panose="05050102010706020507" pitchFamily="18" charset="2"/>
              <a:buNone/>
              <a:defRPr sz="15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76501" indent="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None/>
              <a:defRPr sz="15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11801" indent="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None/>
              <a:defRPr sz="15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047101" indent="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None/>
              <a:defRPr sz="15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82401" indent="0" algn="l" defTabSz="870600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None/>
              <a:defRPr sz="15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Von den Kunden </a:t>
            </a:r>
            <a:r>
              <a:rPr lang="de-CH" u="sng" dirty="0"/>
              <a:t>selbst genannte</a:t>
            </a:r>
            <a:r>
              <a:rPr lang="de-CH" dirty="0"/>
              <a:t> Herausforderungen nach Anzahl Nennungen</a:t>
            </a:r>
          </a:p>
        </p:txBody>
      </p:sp>
    </p:spTree>
    <p:extLst>
      <p:ext uri="{BB962C8B-B14F-4D97-AF65-F5344CB8AC3E}">
        <p14:creationId xmlns:p14="http://schemas.microsoft.com/office/powerpoint/2010/main" val="2655868515"/>
      </p:ext>
    </p:extLst>
  </p:cSld>
  <p:clrMapOvr>
    <a:masterClrMapping/>
  </p:clrMapOvr>
</p:sld>
</file>

<file path=ppt/theme/theme1.xml><?xml version="1.0" encoding="utf-8"?>
<a:theme xmlns:a="http://schemas.openxmlformats.org/drawingml/2006/main" name="Pistor_Design">
  <a:themeElements>
    <a:clrScheme name="Design_Pis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C9E9F"/>
      </a:accent1>
      <a:accent2>
        <a:srgbClr val="F03241"/>
      </a:accent2>
      <a:accent3>
        <a:srgbClr val="43807A"/>
      </a:accent3>
      <a:accent4>
        <a:srgbClr val="A57E62"/>
      </a:accent4>
      <a:accent5>
        <a:srgbClr val="3F7793"/>
      </a:accent5>
      <a:accent6>
        <a:srgbClr val="C8DF88"/>
      </a:accent6>
      <a:hlink>
        <a:srgbClr val="0563C1"/>
      </a:hlink>
      <a:folHlink>
        <a:srgbClr val="954F72"/>
      </a:folHlink>
    </a:clrScheme>
    <a:fontScheme name="Pistor Myriad Pro Light und Pro für Überschriften">
      <a:majorFont>
        <a:latin typeface="Myriad Pro"/>
        <a:ea typeface=""/>
        <a:cs typeface=""/>
      </a:majorFont>
      <a:minorFont>
        <a:latin typeface="Myriad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äsentation6" id="{C09B925D-DC58-4B16-9BE1-172B699A6B6E}" vid="{72DF6BAE-B3CA-4F4D-86A3-F5FE5F87D08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Benutzerdefiniert</PresentationFormat>
  <Paragraphs>150</Paragraphs>
  <Slides>19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Symbol</vt:lpstr>
      <vt:lpstr>Arial</vt:lpstr>
      <vt:lpstr>ITC Officina Sans Book</vt:lpstr>
      <vt:lpstr>Calibri</vt:lpstr>
      <vt:lpstr>Myriad Pro Light</vt:lpstr>
      <vt:lpstr>Myriad Pro</vt:lpstr>
      <vt:lpstr>Teuton Mager</vt:lpstr>
      <vt:lpstr>Pistor_Design</vt:lpstr>
      <vt:lpstr>PowerPoint-Präsentation</vt:lpstr>
      <vt:lpstr>Netzwerk-Erlebnis</vt:lpstr>
      <vt:lpstr>Programm</vt:lpstr>
      <vt:lpstr>Vorstellungsrunde</vt:lpstr>
      <vt:lpstr>PowerPoint-Präsentation</vt:lpstr>
      <vt:lpstr>Insights  Pistor Branchenentwicklung (BrEnt)</vt:lpstr>
      <vt:lpstr>Leistungsangebot der Branchenentwicklung</vt:lpstr>
      <vt:lpstr>Kurzreport Befragung Bäckereien-Confiserien</vt:lpstr>
      <vt:lpstr>Welche sind die grössten Herausforderungen in Ihrem Betrieb?  </vt:lpstr>
      <vt:lpstr>Inwiefern sind folgende Themen Herausforderungen in Ihrem Betrieb? </vt:lpstr>
      <vt:lpstr>Die beliebtesten Konzepte </vt:lpstr>
      <vt:lpstr>Fazit</vt:lpstr>
      <vt:lpstr>Einige Aussagen von Bäckern-Confiseuren</vt:lpstr>
      <vt:lpstr>PowerPoint-Präsentation</vt:lpstr>
      <vt:lpstr>PowerPoint-Präsentation</vt:lpstr>
      <vt:lpstr>Theorie- und Praxis-Session</vt:lpstr>
      <vt:lpstr>Erfahrungsaustausch, Fragen, Feedbacks</vt:lpstr>
      <vt:lpstr>Rezepte, Infos, Impressionen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Barmettler Janine</dc:creator>
  <cp:lastModifiedBy>Barmettler Janine</cp:lastModifiedBy>
  <cp:revision>64</cp:revision>
  <dcterms:created xsi:type="dcterms:W3CDTF">2020-09-03T12:55:17Z</dcterms:created>
  <dcterms:modified xsi:type="dcterms:W3CDTF">2020-09-08T14:11:58Z</dcterms:modified>
</cp:coreProperties>
</file>