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53"/>
  </p:notesMasterIdLst>
  <p:handoutMasterIdLst>
    <p:handoutMasterId r:id="rId54"/>
  </p:handoutMasterIdLst>
  <p:sldIdLst>
    <p:sldId id="260" r:id="rId2"/>
    <p:sldId id="266" r:id="rId3"/>
    <p:sldId id="275" r:id="rId4"/>
    <p:sldId id="269" r:id="rId5"/>
    <p:sldId id="276" r:id="rId6"/>
    <p:sldId id="270" r:id="rId7"/>
    <p:sldId id="271" r:id="rId8"/>
    <p:sldId id="323" r:id="rId9"/>
    <p:sldId id="324" r:id="rId10"/>
    <p:sldId id="325" r:id="rId11"/>
    <p:sldId id="277" r:id="rId12"/>
    <p:sldId id="278" r:id="rId13"/>
    <p:sldId id="279" r:id="rId14"/>
    <p:sldId id="319" r:id="rId15"/>
    <p:sldId id="280" r:id="rId16"/>
    <p:sldId id="320" r:id="rId17"/>
    <p:sldId id="281" r:id="rId18"/>
    <p:sldId id="282" r:id="rId19"/>
    <p:sldId id="272" r:id="rId20"/>
    <p:sldId id="283" r:id="rId21"/>
    <p:sldId id="321" r:id="rId22"/>
    <p:sldId id="284" r:id="rId23"/>
    <p:sldId id="285" r:id="rId24"/>
    <p:sldId id="304" r:id="rId25"/>
    <p:sldId id="305" r:id="rId26"/>
    <p:sldId id="306" r:id="rId27"/>
    <p:sldId id="267" r:id="rId28"/>
    <p:sldId id="268" r:id="rId29"/>
    <p:sldId id="307" r:id="rId30"/>
    <p:sldId id="308" r:id="rId31"/>
    <p:sldId id="273" r:id="rId32"/>
    <p:sldId id="274" r:id="rId33"/>
    <p:sldId id="309" r:id="rId34"/>
    <p:sldId id="310" r:id="rId35"/>
    <p:sldId id="311" r:id="rId36"/>
    <p:sldId id="312" r:id="rId37"/>
    <p:sldId id="313" r:id="rId38"/>
    <p:sldId id="314" r:id="rId39"/>
    <p:sldId id="302" r:id="rId40"/>
    <p:sldId id="286" r:id="rId41"/>
    <p:sldId id="287" r:id="rId42"/>
    <p:sldId id="289" r:id="rId43"/>
    <p:sldId id="290" r:id="rId44"/>
    <p:sldId id="292" r:id="rId45"/>
    <p:sldId id="322" r:id="rId46"/>
    <p:sldId id="326" r:id="rId47"/>
    <p:sldId id="315" r:id="rId48"/>
    <p:sldId id="316" r:id="rId49"/>
    <p:sldId id="317" r:id="rId50"/>
    <p:sldId id="318" r:id="rId51"/>
    <p:sldId id="259" r:id="rId52"/>
  </p:sldIdLst>
  <p:sldSz cx="11607800" cy="7254875"/>
  <p:notesSz cx="6858000" cy="9144000"/>
  <p:embeddedFontLst>
    <p:embeddedFont>
      <p:font typeface="Myriad Pro" panose="020B050303040302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Myriad Pro Light" panose="020B0403030403020204" pitchFamily="34" charset="0"/>
      <p:regular r:id="rId63"/>
      <p:bold r:id="rId64"/>
      <p:italic r:id="rId65"/>
      <p:boldItalic r:id="rId6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folien, nicht löschen" id="{A0344B16-091A-4698-9B83-9795A16168C2}">
          <p14:sldIdLst>
            <p14:sldId id="260"/>
            <p14:sldId id="266"/>
            <p14:sldId id="275"/>
            <p14:sldId id="269"/>
            <p14:sldId id="276"/>
            <p14:sldId id="270"/>
            <p14:sldId id="271"/>
            <p14:sldId id="323"/>
            <p14:sldId id="324"/>
            <p14:sldId id="325"/>
            <p14:sldId id="277"/>
            <p14:sldId id="278"/>
            <p14:sldId id="279"/>
            <p14:sldId id="319"/>
            <p14:sldId id="280"/>
            <p14:sldId id="320"/>
            <p14:sldId id="281"/>
            <p14:sldId id="282"/>
            <p14:sldId id="272"/>
            <p14:sldId id="283"/>
            <p14:sldId id="321"/>
            <p14:sldId id="284"/>
            <p14:sldId id="285"/>
            <p14:sldId id="304"/>
            <p14:sldId id="305"/>
            <p14:sldId id="306"/>
            <p14:sldId id="267"/>
            <p14:sldId id="268"/>
            <p14:sldId id="307"/>
            <p14:sldId id="308"/>
            <p14:sldId id="273"/>
            <p14:sldId id="274"/>
            <p14:sldId id="309"/>
            <p14:sldId id="310"/>
            <p14:sldId id="311"/>
            <p14:sldId id="312"/>
            <p14:sldId id="313"/>
            <p14:sldId id="314"/>
            <p14:sldId id="302"/>
            <p14:sldId id="286"/>
            <p14:sldId id="287"/>
            <p14:sldId id="289"/>
            <p14:sldId id="290"/>
            <p14:sldId id="292"/>
            <p14:sldId id="322"/>
            <p14:sldId id="326"/>
            <p14:sldId id="315"/>
            <p14:sldId id="316"/>
            <p14:sldId id="317"/>
            <p14:sldId id="318"/>
          </p14:sldIdLst>
        </p14:section>
        <p14:section name="Schlussfolie,  nicht löschen" id="{678122F4-CF43-4EFA-BED4-4D8539CC104E}">
          <p14:sldIdLst>
            <p14:sldId id="259"/>
          </p14:sldIdLst>
        </p14:section>
      </p14:sectionLst>
    </p:ext>
    <p:ext uri="{EFAFB233-063F-42B5-8137-9DF3F51BA10A}">
      <p15:sldGuideLst xmlns:p15="http://schemas.microsoft.com/office/powerpoint/2012/main">
        <p15:guide id="1" orient="horz" pos="2285">
          <p15:clr>
            <a:srgbClr val="A4A3A4"/>
          </p15:clr>
        </p15:guide>
        <p15:guide id="2" pos="365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scher Andrea" initials="fia"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6" autoAdjust="0"/>
    <p:restoredTop sz="73569" autoAdjust="0"/>
  </p:normalViewPr>
  <p:slideViewPr>
    <p:cSldViewPr snapToGrid="0" showGuides="1">
      <p:cViewPr varScale="1">
        <p:scale>
          <a:sx n="73" d="100"/>
          <a:sy n="73" d="100"/>
        </p:scale>
        <p:origin x="1332" y="66"/>
      </p:cViewPr>
      <p:guideLst>
        <p:guide orient="horz" pos="2285"/>
        <p:guide pos="3656"/>
      </p:guideLst>
    </p:cSldViewPr>
  </p:slideViewPr>
  <p:notesTextViewPr>
    <p:cViewPr>
      <p:scale>
        <a:sx n="1" d="1"/>
        <a:sy n="1" d="1"/>
      </p:scale>
      <p:origin x="0" y="0"/>
    </p:cViewPr>
  </p:notesTextViewPr>
  <p:notesViewPr>
    <p:cSldViewPr snapToGrid="0">
      <p:cViewPr varScale="1">
        <p:scale>
          <a:sx n="81" d="100"/>
          <a:sy n="81" d="100"/>
        </p:scale>
        <p:origin x="31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06T13:11:40.874" idx="1">
    <p:pos x="1632" y="204"/>
    <p:text>Um das Startbild zu wechseln, löschen Sie dieses Bild und wählen Sie im Opix mit dem Begriff «Titelfolie_Powerpoint» alternative Startbilder aus.</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6-06T13:11:40.874" idx="2">
    <p:pos x="1632" y="204"/>
    <p:text>Um das Startbild zu wechseln, löschen Sie dieses Bild und wählen Sie im Opix mit dem Begriff «Titelfolie_Powerpoint» alternative Startbilder aus.</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6-06T13:11:40.874" idx="3">
    <p:pos x="1632" y="204"/>
    <p:text>Um das Startbild zu wechseln, löschen Sie dieses Bild und wählen Sie im Opix mit dem Begriff «Titelfolie_Powerpoint» alternative Startbilder aus.</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6-06T13:11:40.874" idx="1">
    <p:pos x="1632" y="204"/>
    <p:text>Um das Startbild zu wechseln, löschen Sie dieses Bild und wählen Sie im Opix mit dem Begriff «Titelfolie_Powerpoint» alternative Startbilder aus.</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6-06T13:11:40.874" idx="1">
    <p:pos x="1632" y="204"/>
    <p:text>Um das Startbild zu wechseln, löschen Sie dieses Bild und wählen Sie im Opix mit dem Begriff «Titelfolie_Powerpoint» alternative Startbilder aus.</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6-06T13:11:40.874" idx="1">
    <p:pos x="1632" y="204"/>
    <p:text>Um das Startbild zu wechseln, löschen Sie dieses Bild und wählen Sie im Opix mit dem Begriff «Titelfolie_Powerpoint» alternative Startbilder aus.</p:text>
    <p:extLst>
      <p:ext uri="{C676402C-5697-4E1C-873F-D02D1690AC5C}">
        <p15:threadingInfo xmlns:p15="http://schemas.microsoft.com/office/powerpoint/2012/main" timeZoneBias="-1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6-06T13:11:40.874" idx="1">
    <p:pos x="1632" y="204"/>
    <p:text>Um das Startbild zu wechseln, löschen Sie dieses Bild und wählen Sie im Opix mit dem Begriff «Titelfolie_Powerpoint» alternative Startbilder aus.</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CCFCB92-2AF4-43BB-8B39-98B82C5E39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EF3B8354-7225-4CA3-B8AD-C8DD710C5E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EEFD64-7EFE-42D9-9DCA-1B7D165EFCA6}" type="datetimeFigureOut">
              <a:rPr lang="de-CH" smtClean="0"/>
              <a:t>31.10.2018</a:t>
            </a:fld>
            <a:endParaRPr lang="de-CH"/>
          </a:p>
        </p:txBody>
      </p:sp>
      <p:sp>
        <p:nvSpPr>
          <p:cNvPr id="4" name="Fußzeilenplatzhalter 3">
            <a:extLst>
              <a:ext uri="{FF2B5EF4-FFF2-40B4-BE49-F238E27FC236}">
                <a16:creationId xmlns:a16="http://schemas.microsoft.com/office/drawing/2014/main" id="{96780A33-4CEC-4C74-AB4B-461FB14E6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565DDD7A-EC24-4C4D-9469-D6B9AD4134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AE7AC5-077C-4FD8-BF7A-76E7205A7815}" type="slidenum">
              <a:rPr lang="de-CH" smtClean="0"/>
              <a:t>‹Nr.›</a:t>
            </a:fld>
            <a:endParaRPr lang="de-CH"/>
          </a:p>
        </p:txBody>
      </p:sp>
    </p:spTree>
    <p:extLst>
      <p:ext uri="{BB962C8B-B14F-4D97-AF65-F5344CB8AC3E}">
        <p14:creationId xmlns:p14="http://schemas.microsoft.com/office/powerpoint/2010/main" val="15551760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236E9-F9D5-4066-B30F-D4D71F3C7945}" type="datetimeFigureOut">
              <a:rPr lang="de-CH" smtClean="0"/>
              <a:t>31.10.2018</a:t>
            </a:fld>
            <a:endParaRPr lang="de-CH"/>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68AB1-483B-454E-8777-11E77A104FD1}" type="slidenum">
              <a:rPr lang="de-CH" smtClean="0"/>
              <a:t>‹Nr.›</a:t>
            </a:fld>
            <a:endParaRPr lang="de-CH"/>
          </a:p>
        </p:txBody>
      </p:sp>
    </p:spTree>
    <p:extLst>
      <p:ext uri="{BB962C8B-B14F-4D97-AF65-F5344CB8AC3E}">
        <p14:creationId xmlns:p14="http://schemas.microsoft.com/office/powerpoint/2010/main" val="10612443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schweizerfleisch.ch/rezepte-zubereitung/zubereitungsarten/uebersicht/poelieren.html" TargetMode="External"/><Relationship Id="rId13" Type="http://schemas.openxmlformats.org/officeDocument/2006/relationships/hyperlink" Target="https://www.schweizerfleisch.ch/rezepte-zubereitung/zubereitungsarten/uebersicht/sieden.html" TargetMode="External"/><Relationship Id="rId3" Type="http://schemas.openxmlformats.org/officeDocument/2006/relationships/hyperlink" Target="https://www.schweizerfleisch.ch/rezepte-zubereitung/zubereitungsarten/uebersicht/sautieren-kurzbraten.html" TargetMode="External"/><Relationship Id="rId7" Type="http://schemas.openxmlformats.org/officeDocument/2006/relationships/hyperlink" Target="https://www.schweizerfleisch.ch/rezepte-zubereitung/zubereitungsarten/uebersicht/backen-im-ofen.html" TargetMode="External"/><Relationship Id="rId12" Type="http://schemas.openxmlformats.org/officeDocument/2006/relationships/hyperlink" Target="https://www.schweizerfleisch.ch/rezepte-zubereitung/zubereitungsarten/uebersicht/schmorenglasieren.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chweizerfleisch.ch/rezepte-zubereitung/zubereitungsarten/uebersicht/braten.html" TargetMode="External"/><Relationship Id="rId11" Type="http://schemas.openxmlformats.org/officeDocument/2006/relationships/hyperlink" Target="https://www.schweizerfleisch.ch/rezepte-zubereitung/zubereitungsarten/uebersicht/duensten.html" TargetMode="External"/><Relationship Id="rId5" Type="http://schemas.openxmlformats.org/officeDocument/2006/relationships/hyperlink" Target="https://www.schweizerfleisch.ch/rezepte-zubereitung/zubereitungsarten/uebersicht/niedertemperaturgaren.html" TargetMode="External"/><Relationship Id="rId10" Type="http://schemas.openxmlformats.org/officeDocument/2006/relationships/hyperlink" Target="https://www.schweizerfleisch.ch/rezepte-zubereitung/zubereitungsarten/uebersicht/frittieren.html" TargetMode="External"/><Relationship Id="rId4" Type="http://schemas.openxmlformats.org/officeDocument/2006/relationships/hyperlink" Target="https://www.schweizerfleisch.ch/rezepte-zubereitung/zubereitungsarten/uebersicht/grillieren.html" TargetMode="External"/><Relationship Id="rId9" Type="http://schemas.openxmlformats.org/officeDocument/2006/relationships/hyperlink" Target="https://www.schweizerfleisch.ch/rezepte-zubereitung/zubereitungsarten/uebersicht/pochieren.htm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kern="1200" dirty="0">
                <a:solidFill>
                  <a:schemeClr val="tx1"/>
                </a:solidFill>
                <a:effectLst/>
                <a:latin typeface="Arial" panose="020B0604020202020204" pitchFamily="34" charset="0"/>
                <a:ea typeface="+mn-ea"/>
                <a:cs typeface="Arial" panose="020B0604020202020204" pitchFamily="34" charset="0"/>
              </a:rPr>
              <a:t>Wer kennt ihn nicht, den Slogan „Geiz ist geil!“ Hin und wieder erinnert man sich: Eigentlich hat keiner etwas zu verschenken. Trotzdem purzeln einige Preise immer weiter. So gibt es mittlerweile Fleisch, das weniger kostet als Hundefutter. Da freut sich der Geiz! Doch: Wie viel Geiz verträgt ein Kilo Fleisch, ohne uns wieder mit Skandalen den Appetit zu verderben?</a:t>
            </a:r>
          </a:p>
          <a:p>
            <a:endParaRPr lang="de-CH" sz="500" kern="1200" dirty="0">
              <a:solidFill>
                <a:schemeClr val="tx1"/>
              </a:solidFill>
              <a:effectLst/>
              <a:latin typeface="Arial" panose="020B0604020202020204" pitchFamily="34" charset="0"/>
              <a:ea typeface="+mn-ea"/>
              <a:cs typeface="Arial" panose="020B0604020202020204" pitchFamily="34" charset="0"/>
            </a:endParaRPr>
          </a:p>
          <a:p>
            <a:r>
              <a:rPr lang="de-CH" sz="1000" kern="1200" dirty="0">
                <a:solidFill>
                  <a:schemeClr val="tx1"/>
                </a:solidFill>
                <a:effectLst/>
                <a:latin typeface="Arial" panose="020B0604020202020204" pitchFamily="34" charset="0"/>
                <a:ea typeface="+mn-ea"/>
                <a:cs typeface="Arial" panose="020B0604020202020204" pitchFamily="34" charset="0"/>
              </a:rPr>
              <a:t>Gutes Fleisch muss langsam wachsen. Das kostet mehr Futter und damit mehr Geld.</a:t>
            </a:r>
          </a:p>
          <a:p>
            <a:r>
              <a:rPr lang="de-CH" sz="1000" kern="1200" dirty="0">
                <a:solidFill>
                  <a:schemeClr val="tx1"/>
                </a:solidFill>
                <a:effectLst/>
                <a:latin typeface="Arial" panose="020B0604020202020204" pitchFamily="34" charset="0"/>
                <a:ea typeface="+mn-ea"/>
                <a:cs typeface="Arial" panose="020B0604020202020204" pitchFamily="34" charset="0"/>
              </a:rPr>
              <a:t>Hochwertiges Schweinefleisch braucht mindestens 7 Monate, um die typischen, natürlichen Geschmacksträger zu entwickeln, die gutes Fleisch auszeichnen. Schweine aus der Massentierhaltung dagegen werden schon nach 5 ½ Monaten geschlachtet, lange bevor sich Geschmacksträger überhaupt entwickeln konnten. Klar ist: Der bessere Geschmack kostet mehr Zeit und damit auch mehr Geld. Wer geizig ist, muss auf Geschmack verzichten.</a:t>
            </a:r>
          </a:p>
          <a:p>
            <a:endParaRPr lang="de-CH" sz="500" kern="1200" dirty="0">
              <a:solidFill>
                <a:schemeClr val="tx1"/>
              </a:solidFill>
              <a:effectLst/>
              <a:latin typeface="Arial" panose="020B0604020202020204" pitchFamily="34" charset="0"/>
              <a:ea typeface="+mn-ea"/>
              <a:cs typeface="Arial" panose="020B0604020202020204" pitchFamily="34" charset="0"/>
            </a:endParaRPr>
          </a:p>
          <a:p>
            <a:r>
              <a:rPr lang="de-CH" sz="1000" kern="1200" dirty="0">
                <a:solidFill>
                  <a:schemeClr val="tx1"/>
                </a:solidFill>
                <a:effectLst/>
                <a:latin typeface="Arial" panose="020B0604020202020204" pitchFamily="34" charset="0"/>
                <a:ea typeface="+mn-ea"/>
                <a:cs typeface="Arial" panose="020B0604020202020204" pitchFamily="34" charset="0"/>
              </a:rPr>
              <a:t>Eine ausgewählte Qualitäts-Salami braucht 7 Wochen Zeit zum Reifen. Dagegen ist konventionelle Salami schon nach einer Woche verkaufsfertig, weil sie mit Reifungs-beschleuniger geimpft wird. Zuhause im Kühlschrank bleibt eine konventionelle Salami auch nur ca. 1 Woche lang frisch, danach wird sie sauer und landet üblicherweise in der Müll-tonne. Geiz ist geil? Eine langsam und natürlich gereifte Salami, die etwas teurer ist, behält ihren frischen Geschmack und ihre ausgereifte Konsistenz im Kühlschrank über 5 Wochen lang. Sie landet nicht in der Mülltonne, weil man auch nach einer Woche gerne noch einmal eine Scheibe aufs Brot nimmt. So spart man mit Genuss und Verstand, ohne geizig zu sein.</a:t>
            </a:r>
          </a:p>
          <a:p>
            <a:endParaRPr lang="de-CH" sz="500" kern="1200" dirty="0">
              <a:solidFill>
                <a:schemeClr val="tx1"/>
              </a:solidFill>
              <a:effectLst/>
              <a:latin typeface="Arial" panose="020B0604020202020204" pitchFamily="34" charset="0"/>
              <a:ea typeface="+mn-ea"/>
              <a:cs typeface="Arial" panose="020B0604020202020204" pitchFamily="34" charset="0"/>
            </a:endParaRPr>
          </a:p>
          <a:p>
            <a:r>
              <a:rPr lang="de-CH" sz="1000" kern="1200" dirty="0">
                <a:solidFill>
                  <a:schemeClr val="tx1"/>
                </a:solidFill>
                <a:effectLst/>
                <a:latin typeface="Arial" panose="020B0604020202020204" pitchFamily="34" charset="0"/>
                <a:ea typeface="+mn-ea"/>
                <a:cs typeface="Arial" panose="020B0604020202020204" pitchFamily="34" charset="0"/>
              </a:rPr>
              <a:t>Genuss mit Verstand .– wählen Sie Fleisch und Wurst aus besonders artgerechter Tier-haltung. Das nützt uns Menschen, weil wir damit unseren Geschmack bewahren und uns vor Wohlstandskrankheiten schützen können. Das nützt den Tieren, weil wir sie als Mitgeschöpfe achten und ihnen ein tiergerechtes Leben bieten können. Das nützt der Umwelt, weil wir auf Massentierhaltung verzichten und statt der Gülle guten Mist auf die Felder bringen.</a:t>
            </a:r>
            <a:endParaRPr lang="de-CH" sz="10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5F68AB1-483B-454E-8777-11E77A104FD1}" type="slidenum">
              <a:rPr lang="de-CH" smtClean="0"/>
              <a:t>2</a:t>
            </a:fld>
            <a:endParaRPr lang="de-CH" dirty="0"/>
          </a:p>
        </p:txBody>
      </p:sp>
    </p:spTree>
    <p:extLst>
      <p:ext uri="{BB962C8B-B14F-4D97-AF65-F5344CB8AC3E}">
        <p14:creationId xmlns:p14="http://schemas.microsoft.com/office/powerpoint/2010/main" val="329764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5F68AB1-483B-454E-8777-11E77A104FD1}" type="slidenum">
              <a:rPr lang="de-CH" smtClean="0"/>
              <a:t>17</a:t>
            </a:fld>
            <a:endParaRPr lang="de-CH"/>
          </a:p>
        </p:txBody>
      </p:sp>
    </p:spTree>
    <p:extLst>
      <p:ext uri="{BB962C8B-B14F-4D97-AF65-F5344CB8AC3E}">
        <p14:creationId xmlns:p14="http://schemas.microsoft.com/office/powerpoint/2010/main" val="1181116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b="1" kern="1200" dirty="0">
                <a:solidFill>
                  <a:schemeClr val="tx1"/>
                </a:solidFill>
                <a:effectLst/>
                <a:latin typeface="Arial" panose="020B0604020202020204" pitchFamily="34" charset="0"/>
                <a:ea typeface="+mn-ea"/>
                <a:cs typeface="Arial" panose="020B0604020202020204" pitchFamily="34" charset="0"/>
              </a:rPr>
              <a:t>Tipps für Fleisch würzen/marinieren/beizen:</a:t>
            </a:r>
            <a:endParaRPr lang="de-CH" sz="1000" kern="1200" dirty="0">
              <a:solidFill>
                <a:schemeClr val="tx1"/>
              </a:solidFill>
              <a:effectLst/>
              <a:latin typeface="Arial" panose="020B0604020202020204" pitchFamily="34" charset="0"/>
              <a:ea typeface="+mn-ea"/>
              <a:cs typeface="Arial" panose="020B0604020202020204" pitchFamily="34" charset="0"/>
            </a:endParaRPr>
          </a:p>
          <a:p>
            <a:pPr lvl="0"/>
            <a:r>
              <a:rPr lang="de-CH" sz="1000" kern="1200" dirty="0">
                <a:solidFill>
                  <a:schemeClr val="tx1"/>
                </a:solidFill>
                <a:effectLst/>
                <a:latin typeface="Arial" panose="020B0604020202020204" pitchFamily="34" charset="0"/>
                <a:ea typeface="+mn-ea"/>
                <a:cs typeface="Arial" panose="020B0604020202020204" pitchFamily="34" charset="0"/>
              </a:rPr>
              <a:t>Wenn das Fleischstück mit Gewürzen und Kräutern eingerieben ist, sollte es mit wenig Olivenöl eingestrichen werden. Das bewahrt das Fleisch vor dem Austrocknen.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Beim Würzen nach dem Anbraten lässt sich lediglich der Eigengeschmack des Fleisches ein wenig verfeinern oder in eine andere Richtung lenken, was vor allem bei </a:t>
            </a:r>
            <a:r>
              <a:rPr lang="de-CH" sz="1000" kern="1200" dirty="0" err="1">
                <a:solidFill>
                  <a:schemeClr val="tx1"/>
                </a:solidFill>
                <a:effectLst/>
                <a:latin typeface="Arial" panose="020B0604020202020204" pitchFamily="34" charset="0"/>
                <a:ea typeface="+mn-ea"/>
                <a:cs typeface="Arial" panose="020B0604020202020204" pitchFamily="34" charset="0"/>
              </a:rPr>
              <a:t>Entrecôtes</a:t>
            </a:r>
            <a:r>
              <a:rPr lang="de-CH" sz="1000" kern="1200" dirty="0">
                <a:solidFill>
                  <a:schemeClr val="tx1"/>
                </a:solidFill>
                <a:effectLst/>
                <a:latin typeface="Arial" panose="020B0604020202020204" pitchFamily="34" charset="0"/>
                <a:ea typeface="+mn-ea"/>
                <a:cs typeface="Arial" panose="020B0604020202020204" pitchFamily="34" charset="0"/>
              </a:rPr>
              <a:t> oder </a:t>
            </a:r>
            <a:r>
              <a:rPr lang="de-CH" sz="1000" kern="1200" dirty="0" err="1">
                <a:solidFill>
                  <a:schemeClr val="tx1"/>
                </a:solidFill>
                <a:effectLst/>
                <a:latin typeface="Arial" panose="020B0604020202020204" pitchFamily="34" charset="0"/>
                <a:ea typeface="+mn-ea"/>
                <a:cs typeface="Arial" panose="020B0604020202020204" pitchFamily="34" charset="0"/>
              </a:rPr>
              <a:t>Hohrückensteaks</a:t>
            </a:r>
            <a:r>
              <a:rPr lang="de-CH" sz="1000" kern="1200" dirty="0">
                <a:solidFill>
                  <a:schemeClr val="tx1"/>
                </a:solidFill>
                <a:effectLst/>
                <a:latin typeface="Arial" panose="020B0604020202020204" pitchFamily="34" charset="0"/>
                <a:ea typeface="+mn-ea"/>
                <a:cs typeface="Arial" panose="020B0604020202020204" pitchFamily="34" charset="0"/>
              </a:rPr>
              <a:t> zu empfehlen ist.</a:t>
            </a:r>
          </a:p>
          <a:p>
            <a:pPr lvl="0"/>
            <a:r>
              <a:rPr lang="de-CH" sz="1000" kern="1200" dirty="0">
                <a:solidFill>
                  <a:schemeClr val="tx1"/>
                </a:solidFill>
                <a:effectLst/>
                <a:latin typeface="Arial" panose="020B0604020202020204" pitchFamily="34" charset="0"/>
                <a:ea typeface="+mn-ea"/>
                <a:cs typeface="Arial" panose="020B0604020202020204" pitchFamily="34" charset="0"/>
              </a:rPr>
              <a:t>Salzen vor oder nach dem Braten, hier gibt es kein Richtig oder Falsch. Es gilt einzig zu beachten, dass das Fleisch, wenn es im Voraus gewürzt oder mariniert wird, erst unmittelbar vor dem Anbraten gesalzen wird.</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Leber und Nieren werden prinzipiell erst nach dem Braten gesalzen.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Kleine Fleischstücke wie Geschnetzeltes, Ragout und Hackfleisch erst nach dem Anbraten salzen, da sich dadurch der Saftverlust verringern lässt.</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Gewürzt kann das Fleisch gut einige Stunden oder sogar einen Tag im Voraus werden. Das gilt auch für das Einlegen eines Bratenstücks in Milch oder Wein. Das Salz kommt auch hier erst kurz vor dem Anbraten an das Fleisch.</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Fleisch, welches in Bouillon oder sonst in einer Flüssigkeit gegart wird, immer kochend aufsetzen, damit es nicht ausgelaugt wird und somit saftiger bleibt.</a:t>
            </a:r>
            <a:endParaRPr lang="de-CH" sz="1050" dirty="0"/>
          </a:p>
        </p:txBody>
      </p:sp>
      <p:sp>
        <p:nvSpPr>
          <p:cNvPr id="4" name="Foliennummernplatzhalter 3"/>
          <p:cNvSpPr>
            <a:spLocks noGrp="1"/>
          </p:cNvSpPr>
          <p:nvPr>
            <p:ph type="sldNum" sz="quarter" idx="10"/>
          </p:nvPr>
        </p:nvSpPr>
        <p:spPr/>
        <p:txBody>
          <a:bodyPr/>
          <a:lstStyle/>
          <a:p>
            <a:fld id="{45F68AB1-483B-454E-8777-11E77A104FD1}" type="slidenum">
              <a:rPr lang="de-CH" smtClean="0"/>
              <a:t>18</a:t>
            </a:fld>
            <a:endParaRPr lang="de-CH"/>
          </a:p>
        </p:txBody>
      </p:sp>
    </p:spTree>
    <p:extLst>
      <p:ext uri="{BB962C8B-B14F-4D97-AF65-F5344CB8AC3E}">
        <p14:creationId xmlns:p14="http://schemas.microsoft.com/office/powerpoint/2010/main" val="1129037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0"/>
              </a:spcAft>
            </a:pPr>
            <a:r>
              <a:rPr lang="de-CH" sz="1000" b="1" dirty="0">
                <a:effectLst/>
                <a:latin typeface="Arial" panose="020B0604020202020204" pitchFamily="34" charset="0"/>
                <a:ea typeface="Calibri"/>
                <a:cs typeface="Arial" panose="020B0604020202020204" pitchFamily="34" charset="0"/>
              </a:rPr>
              <a:t>Bindegewebearme Fleischstücke</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effectLst/>
                <a:latin typeface="Arial" panose="020B0604020202020204" pitchFamily="34" charset="0"/>
                <a:ea typeface="Calibri"/>
                <a:cs typeface="Arial" panose="020B0604020202020204" pitchFamily="34" charset="0"/>
              </a:rPr>
              <a:t>z.B.: Eckstück vom Schwein</a:t>
            </a:r>
          </a:p>
          <a:p>
            <a:pPr>
              <a:lnSpc>
                <a:spcPct val="115000"/>
              </a:lnSpc>
              <a:spcAft>
                <a:spcPts val="1000"/>
              </a:spcAft>
            </a:pPr>
            <a:r>
              <a:rPr lang="de-CH" sz="1000" dirty="0">
                <a:effectLst/>
                <a:latin typeface="Arial" panose="020B0604020202020204" pitchFamily="34" charset="0"/>
                <a:ea typeface="Calibri"/>
                <a:cs typeface="Arial" panose="020B0604020202020204" pitchFamily="34" charset="0"/>
              </a:rPr>
              <a:t>Bindegewebearmes Fleisch das ausreichend lange gelagert wurde und von entsprechender Qualität ist, sind daher zarte Fleischstücke wie z.B. Rücken/Karree/Roastbeef/Filet, Huft und Teile des Schinkens/Stotzens/Keule.</a:t>
            </a:r>
          </a:p>
          <a:p>
            <a:pPr>
              <a:lnSpc>
                <a:spcPct val="115000"/>
              </a:lnSpc>
              <a:spcAft>
                <a:spcPts val="0"/>
              </a:spcAft>
            </a:pPr>
            <a:r>
              <a:rPr lang="de-CH" sz="1000" b="1" dirty="0">
                <a:effectLst/>
                <a:latin typeface="Arial" panose="020B0604020202020204" pitchFamily="34" charset="0"/>
                <a:ea typeface="Calibri"/>
                <a:cs typeface="Arial" panose="020B0604020202020204" pitchFamily="34" charset="0"/>
              </a:rPr>
              <a:t>Sie eignen sich für folgende Zubereitungsarten: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u="sng" dirty="0">
                <a:solidFill>
                  <a:srgbClr val="0000FF"/>
                </a:solidFill>
                <a:effectLst/>
                <a:latin typeface="Arial" panose="020B0604020202020204" pitchFamily="34" charset="0"/>
                <a:ea typeface="Calibri"/>
                <a:cs typeface="Arial" panose="020B0604020202020204" pitchFamily="34" charset="0"/>
                <a:hlinkClick r:id="rId3" tooltip="Sautieren (Kurzbraten)"/>
              </a:rPr>
              <a:t>Sautieren (Kurzbraten)</a:t>
            </a:r>
            <a:r>
              <a:rPr lang="de-CH" sz="1000" dirty="0">
                <a:effectLst/>
                <a:latin typeface="Arial" panose="020B0604020202020204" pitchFamily="34" charset="0"/>
                <a:ea typeface="Calibri"/>
                <a:cs typeface="Arial" panose="020B0604020202020204" pitchFamily="34" charset="0"/>
              </a:rPr>
              <a:t> ,</a:t>
            </a:r>
            <a:r>
              <a:rPr lang="de-CH" sz="1000" u="sng" dirty="0">
                <a:solidFill>
                  <a:srgbClr val="0000FF"/>
                </a:solidFill>
                <a:effectLst/>
                <a:latin typeface="Arial" panose="020B0604020202020204" pitchFamily="34" charset="0"/>
                <a:ea typeface="Calibri"/>
                <a:cs typeface="Arial" panose="020B0604020202020204" pitchFamily="34" charset="0"/>
                <a:hlinkClick r:id="rId4" tooltip="Grillieren"/>
              </a:rPr>
              <a:t>Grillieren</a:t>
            </a:r>
            <a:r>
              <a:rPr lang="de-CH" sz="1000" dirty="0">
                <a:effectLst/>
                <a:latin typeface="Arial" panose="020B0604020202020204" pitchFamily="34" charset="0"/>
                <a:ea typeface="Calibri"/>
                <a:cs typeface="Arial" panose="020B0604020202020204" pitchFamily="34" charset="0"/>
              </a:rPr>
              <a:t>, </a:t>
            </a:r>
            <a:r>
              <a:rPr lang="de-CH" sz="1000" u="sng" dirty="0" err="1">
                <a:solidFill>
                  <a:srgbClr val="0000FF"/>
                </a:solidFill>
                <a:effectLst/>
                <a:latin typeface="Arial" panose="020B0604020202020204" pitchFamily="34" charset="0"/>
                <a:ea typeface="Calibri"/>
                <a:cs typeface="Arial" panose="020B0604020202020204" pitchFamily="34" charset="0"/>
                <a:hlinkClick r:id="rId5" tooltip="Niedertemperaturgaren"/>
              </a:rPr>
              <a:t>Niedertemparaturgaren</a:t>
            </a:r>
            <a:r>
              <a:rPr lang="de-CH" sz="1000" dirty="0">
                <a:effectLst/>
                <a:latin typeface="Arial" panose="020B0604020202020204" pitchFamily="34" charset="0"/>
                <a:ea typeface="Calibri"/>
                <a:cs typeface="Arial" panose="020B0604020202020204" pitchFamily="34" charset="0"/>
              </a:rPr>
              <a:t>, </a:t>
            </a:r>
            <a:r>
              <a:rPr lang="de-CH" sz="1000" u="sng" dirty="0">
                <a:solidFill>
                  <a:srgbClr val="0000FF"/>
                </a:solidFill>
                <a:effectLst/>
                <a:latin typeface="Arial" panose="020B0604020202020204" pitchFamily="34" charset="0"/>
                <a:ea typeface="Calibri"/>
                <a:cs typeface="Arial" panose="020B0604020202020204" pitchFamily="34" charset="0"/>
                <a:hlinkClick r:id="rId6" tooltip="Braten"/>
              </a:rPr>
              <a:t>Braten</a:t>
            </a:r>
            <a:r>
              <a:rPr lang="de-CH" sz="1000" dirty="0">
                <a:effectLst/>
                <a:latin typeface="Arial" panose="020B0604020202020204" pitchFamily="34" charset="0"/>
                <a:ea typeface="Calibri"/>
                <a:cs typeface="Arial" panose="020B0604020202020204" pitchFamily="34" charset="0"/>
              </a:rPr>
              <a:t>, </a:t>
            </a:r>
            <a:r>
              <a:rPr lang="de-CH" sz="1000" u="sng" dirty="0">
                <a:solidFill>
                  <a:srgbClr val="0000FF"/>
                </a:solidFill>
                <a:effectLst/>
                <a:latin typeface="Arial" panose="020B0604020202020204" pitchFamily="34" charset="0"/>
                <a:ea typeface="Calibri"/>
                <a:cs typeface="Arial" panose="020B0604020202020204" pitchFamily="34" charset="0"/>
                <a:hlinkClick r:id="rId7" tooltip="Backen im Ofen"/>
              </a:rPr>
              <a:t>Backen im Ofen</a:t>
            </a:r>
            <a:r>
              <a:rPr lang="de-CH" sz="1000" dirty="0">
                <a:effectLst/>
                <a:latin typeface="Arial" panose="020B0604020202020204" pitchFamily="34" charset="0"/>
                <a:ea typeface="Calibri"/>
                <a:cs typeface="Arial" panose="020B0604020202020204" pitchFamily="34" charset="0"/>
              </a:rPr>
              <a:t>, </a:t>
            </a:r>
            <a:r>
              <a:rPr lang="de-CH" sz="1000" u="sng" dirty="0" err="1">
                <a:solidFill>
                  <a:srgbClr val="0000FF"/>
                </a:solidFill>
                <a:effectLst/>
                <a:latin typeface="Arial" panose="020B0604020202020204" pitchFamily="34" charset="0"/>
                <a:ea typeface="Calibri"/>
                <a:cs typeface="Arial" panose="020B0604020202020204" pitchFamily="34" charset="0"/>
                <a:hlinkClick r:id="rId8" tooltip="Poelieren"/>
              </a:rPr>
              <a:t>Poelieren</a:t>
            </a:r>
            <a:r>
              <a:rPr lang="de-CH" sz="1000" dirty="0">
                <a:effectLst/>
                <a:latin typeface="Arial" panose="020B0604020202020204" pitchFamily="34" charset="0"/>
                <a:ea typeface="Calibri"/>
                <a:cs typeface="Arial" panose="020B0604020202020204" pitchFamily="34" charset="0"/>
              </a:rPr>
              <a:t>, </a:t>
            </a:r>
            <a:r>
              <a:rPr lang="de-CH" sz="1000" u="sng" dirty="0">
                <a:solidFill>
                  <a:srgbClr val="0000FF"/>
                </a:solidFill>
                <a:effectLst/>
                <a:latin typeface="Arial" panose="020B0604020202020204" pitchFamily="34" charset="0"/>
                <a:ea typeface="Calibri"/>
                <a:cs typeface="Arial" panose="020B0604020202020204" pitchFamily="34" charset="0"/>
                <a:hlinkClick r:id="rId9" tooltip="Pochieren"/>
              </a:rPr>
              <a:t>Pochieren</a:t>
            </a:r>
            <a:r>
              <a:rPr lang="de-CH" sz="1000" dirty="0">
                <a:effectLst/>
                <a:latin typeface="Arial" panose="020B0604020202020204" pitchFamily="34" charset="0"/>
                <a:ea typeface="Calibri"/>
                <a:cs typeface="Arial" panose="020B0604020202020204" pitchFamily="34" charset="0"/>
              </a:rPr>
              <a:t>, </a:t>
            </a:r>
            <a:r>
              <a:rPr lang="de-CH" sz="1000" u="sng" dirty="0">
                <a:solidFill>
                  <a:srgbClr val="0000FF"/>
                </a:solidFill>
                <a:effectLst/>
                <a:latin typeface="Arial" panose="020B0604020202020204" pitchFamily="34" charset="0"/>
                <a:ea typeface="Calibri"/>
                <a:cs typeface="Arial" panose="020B0604020202020204" pitchFamily="34" charset="0"/>
                <a:hlinkClick r:id="rId10" tooltip="Frittieren"/>
              </a:rPr>
              <a:t>Frittieren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000" b="1" dirty="0">
                <a:effectLst/>
                <a:latin typeface="Arial" panose="020B0604020202020204" pitchFamily="34" charset="0"/>
                <a:ea typeface="Calibri"/>
                <a:cs typeface="Arial" panose="020B0604020202020204" pitchFamily="34" charset="0"/>
              </a:rPr>
              <a:t> </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0"/>
              </a:spcAft>
            </a:pPr>
            <a:r>
              <a:rPr lang="de-CH" sz="1000" b="1" dirty="0">
                <a:effectLst/>
                <a:latin typeface="Arial" panose="020B0604020202020204" pitchFamily="34" charset="0"/>
                <a:ea typeface="Calibri"/>
                <a:cs typeface="Arial" panose="020B0604020202020204" pitchFamily="34" charset="0"/>
              </a:rPr>
              <a:t>Bindegewebereiche Fleischstücke</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dirty="0">
                <a:effectLst/>
                <a:latin typeface="Arial" panose="020B0604020202020204" pitchFamily="34" charset="0"/>
                <a:ea typeface="Calibri"/>
                <a:cs typeface="Arial" panose="020B0604020202020204" pitchFamily="34" charset="0"/>
              </a:rPr>
              <a:t>z.B.: Dicke Schulter vom Schwein</a:t>
            </a:r>
          </a:p>
          <a:p>
            <a:pPr>
              <a:lnSpc>
                <a:spcPct val="115000"/>
              </a:lnSpc>
              <a:spcAft>
                <a:spcPts val="1000"/>
              </a:spcAft>
            </a:pPr>
            <a:r>
              <a:rPr lang="de-CH" sz="1000" dirty="0">
                <a:effectLst/>
                <a:latin typeface="Arial" panose="020B0604020202020204" pitchFamily="34" charset="0"/>
                <a:ea typeface="Calibri"/>
                <a:cs typeface="Arial" panose="020B0604020202020204" pitchFamily="34" charset="0"/>
              </a:rPr>
              <a:t>Bindegewebereiche Fleischstücke sind auch nach der Reifung nicht genügend zart. Das sind Fleischstücke wie z.B. Schulter, Brust, Teile des Schinkens/Stotzens/Keule. Durch das Garen über eine längere Zeit in Flüssigkeit (oder Dampf) bei Temperaturen zwischen 80 °C und dem Siedepunkt wird das Fleisch zart und schmackhaft.</a:t>
            </a:r>
          </a:p>
          <a:p>
            <a:pPr>
              <a:lnSpc>
                <a:spcPct val="115000"/>
              </a:lnSpc>
              <a:spcAft>
                <a:spcPts val="0"/>
              </a:spcAft>
            </a:pPr>
            <a:r>
              <a:rPr lang="de-CH" sz="1000" b="1" dirty="0">
                <a:effectLst/>
                <a:latin typeface="Arial" panose="020B0604020202020204" pitchFamily="34" charset="0"/>
                <a:ea typeface="Calibri"/>
                <a:cs typeface="Arial" panose="020B0604020202020204" pitchFamily="34" charset="0"/>
              </a:rPr>
              <a:t>Sie eignen sich für folgende Zubereitungsarten:</a:t>
            </a:r>
            <a:endParaRPr lang="de-CH" sz="1000" dirty="0">
              <a:effectLst/>
              <a:latin typeface="Arial" panose="020B0604020202020204" pitchFamily="34" charset="0"/>
              <a:ea typeface="Calibri"/>
              <a:cs typeface="Arial" panose="020B0604020202020204" pitchFamily="34" charset="0"/>
            </a:endParaRPr>
          </a:p>
          <a:p>
            <a:pPr>
              <a:lnSpc>
                <a:spcPct val="115000"/>
              </a:lnSpc>
              <a:spcAft>
                <a:spcPts val="1000"/>
              </a:spcAft>
            </a:pPr>
            <a:r>
              <a:rPr lang="de-CH" sz="1000" u="sng" dirty="0">
                <a:solidFill>
                  <a:srgbClr val="0000FF"/>
                </a:solidFill>
                <a:effectLst/>
                <a:latin typeface="Arial" panose="020B0604020202020204" pitchFamily="34" charset="0"/>
                <a:ea typeface="Calibri"/>
                <a:cs typeface="Arial" panose="020B0604020202020204" pitchFamily="34" charset="0"/>
                <a:hlinkClick r:id="rId11" tooltip="Dünsten"/>
              </a:rPr>
              <a:t>Dünsten</a:t>
            </a:r>
            <a:r>
              <a:rPr lang="de-CH" sz="1000" dirty="0">
                <a:effectLst/>
                <a:latin typeface="Arial" panose="020B0604020202020204" pitchFamily="34" charset="0"/>
                <a:ea typeface="Calibri"/>
                <a:cs typeface="Arial" panose="020B0604020202020204" pitchFamily="34" charset="0"/>
              </a:rPr>
              <a:t>, </a:t>
            </a:r>
            <a:r>
              <a:rPr lang="de-CH" sz="1000" u="sng" dirty="0">
                <a:solidFill>
                  <a:srgbClr val="0000FF"/>
                </a:solidFill>
                <a:effectLst/>
                <a:latin typeface="Arial" panose="020B0604020202020204" pitchFamily="34" charset="0"/>
                <a:ea typeface="Calibri"/>
                <a:cs typeface="Arial" panose="020B0604020202020204" pitchFamily="34" charset="0"/>
                <a:hlinkClick r:id="rId12" tooltip="Schmoren/Glasieren"/>
              </a:rPr>
              <a:t>Schmoren/Glasieren</a:t>
            </a:r>
            <a:r>
              <a:rPr lang="de-CH" sz="1000" dirty="0">
                <a:effectLst/>
                <a:latin typeface="Arial" panose="020B0604020202020204" pitchFamily="34" charset="0"/>
                <a:ea typeface="Calibri"/>
                <a:cs typeface="Arial" panose="020B0604020202020204" pitchFamily="34" charset="0"/>
              </a:rPr>
              <a:t>, </a:t>
            </a:r>
            <a:r>
              <a:rPr lang="de-CH" sz="1000" u="sng" dirty="0">
                <a:solidFill>
                  <a:srgbClr val="0000FF"/>
                </a:solidFill>
                <a:effectLst/>
                <a:latin typeface="Arial" panose="020B0604020202020204" pitchFamily="34" charset="0"/>
                <a:ea typeface="Calibri"/>
                <a:cs typeface="Arial" panose="020B0604020202020204" pitchFamily="34" charset="0"/>
                <a:hlinkClick r:id="rId13" tooltip="Sieden"/>
              </a:rPr>
              <a:t>Sieden</a:t>
            </a:r>
            <a:endParaRPr lang="de-CH" sz="1050" dirty="0"/>
          </a:p>
        </p:txBody>
      </p:sp>
      <p:sp>
        <p:nvSpPr>
          <p:cNvPr id="4" name="Foliennummernplatzhalter 3"/>
          <p:cNvSpPr>
            <a:spLocks noGrp="1"/>
          </p:cNvSpPr>
          <p:nvPr>
            <p:ph type="sldNum" sz="quarter" idx="10"/>
          </p:nvPr>
        </p:nvSpPr>
        <p:spPr/>
        <p:txBody>
          <a:bodyPr/>
          <a:lstStyle/>
          <a:p>
            <a:fld id="{45F68AB1-483B-454E-8777-11E77A104FD1}" type="slidenum">
              <a:rPr lang="de-CH" smtClean="0"/>
              <a:t>19</a:t>
            </a:fld>
            <a:endParaRPr lang="de-CH"/>
          </a:p>
        </p:txBody>
      </p:sp>
    </p:spTree>
    <p:extLst>
      <p:ext uri="{BB962C8B-B14F-4D97-AF65-F5344CB8AC3E}">
        <p14:creationId xmlns:p14="http://schemas.microsoft.com/office/powerpoint/2010/main" val="307549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5F68AB1-483B-454E-8777-11E77A104FD1}" type="slidenum">
              <a:rPr lang="de-CH" smtClean="0"/>
              <a:t>20</a:t>
            </a:fld>
            <a:endParaRPr lang="de-CH"/>
          </a:p>
        </p:txBody>
      </p:sp>
    </p:spTree>
    <p:extLst>
      <p:ext uri="{BB962C8B-B14F-4D97-AF65-F5344CB8AC3E}">
        <p14:creationId xmlns:p14="http://schemas.microsoft.com/office/powerpoint/2010/main" val="4093899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b="1" kern="1200" dirty="0">
                <a:solidFill>
                  <a:schemeClr val="tx1"/>
                </a:solidFill>
                <a:effectLst/>
                <a:latin typeface="Arial" panose="020B0604020202020204" pitchFamily="34" charset="0"/>
                <a:ea typeface="+mn-ea"/>
                <a:cs typeface="Arial" panose="020B0604020202020204" pitchFamily="34" charset="0"/>
              </a:rPr>
              <a:t>Tipps:</a:t>
            </a:r>
            <a:endParaRPr lang="de-CH" sz="1000" kern="1200" dirty="0">
              <a:solidFill>
                <a:schemeClr val="tx1"/>
              </a:solidFill>
              <a:effectLst/>
              <a:latin typeface="Arial" panose="020B0604020202020204" pitchFamily="34" charset="0"/>
              <a:ea typeface="+mn-ea"/>
              <a:cs typeface="Arial" panose="020B0604020202020204" pitchFamily="34" charset="0"/>
            </a:endParaRPr>
          </a:p>
          <a:p>
            <a:pPr lvl="0"/>
            <a:r>
              <a:rPr lang="de-CH" sz="1000" kern="1200" dirty="0">
                <a:solidFill>
                  <a:schemeClr val="tx1"/>
                </a:solidFill>
                <a:effectLst/>
                <a:latin typeface="Arial" panose="020B0604020202020204" pitchFamily="34" charset="0"/>
                <a:ea typeface="+mn-ea"/>
                <a:cs typeface="Arial" panose="020B0604020202020204" pitchFamily="34" charset="0"/>
              </a:rPr>
              <a:t>Setzen Sie wenn möglich auf Niedertemperatur- oder Langzeitgartechniken: Sie speichern mehr Flüssigkeit und erhalten dadurch ein zartes und saftiges Stück Fleisch. </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Achten Sie beim Einkauf nicht auf die vermeintlich günstigen Preise, sondern erfassen Sie die Qualität des Fleisches als Rechtfertigung für den höheren Preis! </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Achten Sie auf einen hohen Lagerumschlag; kleine Lagermengen!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Kaufen Sie Qualitätsfleisch, das auch eine tiergerechte und respektvolle Tierhaltung garantiert.</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Kaufen Sie gelagertes Fleisch für Kurzzeit-Garmethoden „Grillieren, Sautieren, Braten, Backen“.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Kaufen Sie </a:t>
            </a:r>
            <a:r>
              <a:rPr lang="de-CH" sz="1000" kern="1200" dirty="0" err="1">
                <a:solidFill>
                  <a:schemeClr val="tx1"/>
                </a:solidFill>
                <a:effectLst/>
                <a:latin typeface="Arial" panose="020B0604020202020204" pitchFamily="34" charset="0"/>
                <a:ea typeface="+mn-ea"/>
                <a:cs typeface="Arial" panose="020B0604020202020204" pitchFamily="34" charset="0"/>
              </a:rPr>
              <a:t>ungelagertes</a:t>
            </a:r>
            <a:r>
              <a:rPr lang="de-CH" sz="1000" kern="1200" dirty="0">
                <a:solidFill>
                  <a:schemeClr val="tx1"/>
                </a:solidFill>
                <a:effectLst/>
                <a:latin typeface="Arial" panose="020B0604020202020204" pitchFamily="34" charset="0"/>
                <a:ea typeface="+mn-ea"/>
                <a:cs typeface="Arial" panose="020B0604020202020204" pitchFamily="34" charset="0"/>
              </a:rPr>
              <a:t> Fleisch für Langzeit-Garmethoden „ Niedertemperatur-Garen, Sieden, Schmoren/Glasieren, Dünsten“.</a:t>
            </a:r>
          </a:p>
        </p:txBody>
      </p:sp>
      <p:sp>
        <p:nvSpPr>
          <p:cNvPr id="4" name="Foliennummernplatzhalter 3"/>
          <p:cNvSpPr>
            <a:spLocks noGrp="1"/>
          </p:cNvSpPr>
          <p:nvPr>
            <p:ph type="sldNum" sz="quarter" idx="10"/>
          </p:nvPr>
        </p:nvSpPr>
        <p:spPr/>
        <p:txBody>
          <a:bodyPr/>
          <a:lstStyle/>
          <a:p>
            <a:fld id="{45F68AB1-483B-454E-8777-11E77A104FD1}" type="slidenum">
              <a:rPr lang="de-CH" smtClean="0"/>
              <a:t>46</a:t>
            </a:fld>
            <a:endParaRPr lang="de-CH"/>
          </a:p>
        </p:txBody>
      </p:sp>
    </p:spTree>
    <p:extLst>
      <p:ext uri="{BB962C8B-B14F-4D97-AF65-F5344CB8AC3E}">
        <p14:creationId xmlns:p14="http://schemas.microsoft.com/office/powerpoint/2010/main" val="125713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5F68AB1-483B-454E-8777-11E77A104FD1}" type="slidenum">
              <a:rPr lang="de-CH" smtClean="0"/>
              <a:t>47</a:t>
            </a:fld>
            <a:endParaRPr lang="de-CH"/>
          </a:p>
        </p:txBody>
      </p:sp>
    </p:spTree>
    <p:extLst>
      <p:ext uri="{BB962C8B-B14F-4D97-AF65-F5344CB8AC3E}">
        <p14:creationId xmlns:p14="http://schemas.microsoft.com/office/powerpoint/2010/main" val="1032291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https://www.blv.admin.ch/blv/de/home/lebensmittel-und-ernaehrung/rechts-und-vollzugsgrundlagen/lebensmittelrecht-2017.html</a:t>
            </a:r>
            <a:endParaRPr lang="de-CH" dirty="0"/>
          </a:p>
        </p:txBody>
      </p:sp>
      <p:sp>
        <p:nvSpPr>
          <p:cNvPr id="4" name="Foliennummernplatzhalter 3"/>
          <p:cNvSpPr>
            <a:spLocks noGrp="1"/>
          </p:cNvSpPr>
          <p:nvPr>
            <p:ph type="sldNum" sz="quarter" idx="10"/>
          </p:nvPr>
        </p:nvSpPr>
        <p:spPr/>
        <p:txBody>
          <a:bodyPr/>
          <a:lstStyle/>
          <a:p>
            <a:fld id="{45F68AB1-483B-454E-8777-11E77A104FD1}" type="slidenum">
              <a:rPr lang="de-CH" smtClean="0"/>
              <a:t>48</a:t>
            </a:fld>
            <a:endParaRPr lang="de-CH"/>
          </a:p>
        </p:txBody>
      </p:sp>
    </p:spTree>
    <p:extLst>
      <p:ext uri="{BB962C8B-B14F-4D97-AF65-F5344CB8AC3E}">
        <p14:creationId xmlns:p14="http://schemas.microsoft.com/office/powerpoint/2010/main" val="1366070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5F68AB1-483B-454E-8777-11E77A104FD1}" type="slidenum">
              <a:rPr lang="de-CH" smtClean="0"/>
              <a:t>49</a:t>
            </a:fld>
            <a:endParaRPr lang="de-CH"/>
          </a:p>
        </p:txBody>
      </p:sp>
    </p:spTree>
    <p:extLst>
      <p:ext uri="{BB962C8B-B14F-4D97-AF65-F5344CB8AC3E}">
        <p14:creationId xmlns:p14="http://schemas.microsoft.com/office/powerpoint/2010/main" val="266449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45F68AB1-483B-454E-8777-11E77A104FD1}" type="slidenum">
              <a:rPr lang="de-CH" smtClean="0"/>
              <a:t>50</a:t>
            </a:fld>
            <a:endParaRPr lang="de-CH"/>
          </a:p>
        </p:txBody>
      </p:sp>
    </p:spTree>
    <p:extLst>
      <p:ext uri="{BB962C8B-B14F-4D97-AF65-F5344CB8AC3E}">
        <p14:creationId xmlns:p14="http://schemas.microsoft.com/office/powerpoint/2010/main" val="10150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0"/>
              </a:spcAft>
            </a:pPr>
            <a:r>
              <a:rPr lang="de-CH" sz="1000" b="1" dirty="0">
                <a:effectLst/>
                <a:latin typeface="Arial" panose="020B0604020202020204" pitchFamily="34" charset="0"/>
                <a:ea typeface="Calibri"/>
                <a:cs typeface="Arial" panose="020B0604020202020204" pitchFamily="34" charset="0"/>
              </a:rPr>
              <a:t>Tipps für Fleisch einkaufen:</a:t>
            </a:r>
            <a:endParaRPr lang="de-CH" sz="1000" dirty="0">
              <a:effectLst/>
              <a:latin typeface="Arial" panose="020B0604020202020204" pitchFamily="34" charset="0"/>
              <a:ea typeface="Calibri"/>
              <a:cs typeface="Arial" panose="020B0604020202020204" pitchFamily="34" charset="0"/>
            </a:endParaRPr>
          </a:p>
          <a:p>
            <a:pPr marL="0" lvl="0" indent="0">
              <a:lnSpc>
                <a:spcPct val="115000"/>
              </a:lnSpc>
              <a:spcAft>
                <a:spcPts val="0"/>
              </a:spcAft>
              <a:buFont typeface="Wingdings"/>
              <a:buNone/>
            </a:pPr>
            <a:r>
              <a:rPr lang="de-CH" sz="1000" dirty="0">
                <a:effectLst/>
                <a:latin typeface="Arial" panose="020B0604020202020204" pitchFamily="34" charset="0"/>
                <a:ea typeface="Calibri"/>
                <a:cs typeface="Arial" panose="020B0604020202020204" pitchFamily="34" charset="0"/>
              </a:rPr>
              <a:t>Fleisch vom Metzger für den Transport und Aufbewahrung zu Hause am besten luftdicht (</a:t>
            </a:r>
            <a:r>
              <a:rPr lang="de-CH" sz="1000" dirty="0" err="1">
                <a:effectLst/>
                <a:latin typeface="Arial" panose="020B0604020202020204" pitchFamily="34" charset="0"/>
                <a:ea typeface="Calibri"/>
                <a:cs typeface="Arial" panose="020B0604020202020204" pitchFamily="34" charset="0"/>
              </a:rPr>
              <a:t>vakuumiert</a:t>
            </a:r>
            <a:r>
              <a:rPr lang="de-CH" sz="1000" dirty="0">
                <a:effectLst/>
                <a:latin typeface="Arial" panose="020B0604020202020204" pitchFamily="34" charset="0"/>
                <a:ea typeface="Calibri"/>
                <a:cs typeface="Arial" panose="020B0604020202020204" pitchFamily="34" charset="0"/>
              </a:rPr>
              <a:t>) verpacken lassen.</a:t>
            </a:r>
          </a:p>
          <a:p>
            <a:pPr marL="457200">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marL="0" lvl="0" indent="0">
              <a:lnSpc>
                <a:spcPct val="115000"/>
              </a:lnSpc>
              <a:spcAft>
                <a:spcPts val="0"/>
              </a:spcAft>
              <a:buFont typeface="Wingdings"/>
              <a:buNone/>
            </a:pPr>
            <a:r>
              <a:rPr lang="de-CH" sz="1000" dirty="0">
                <a:effectLst/>
                <a:latin typeface="Arial" panose="020B0604020202020204" pitchFamily="34" charset="0"/>
                <a:ea typeface="Calibri"/>
                <a:cs typeface="Arial" panose="020B0604020202020204" pitchFamily="34" charset="0"/>
              </a:rPr>
              <a:t>Transportzeit von Frischfleisch, tiefgekühltem Fleisch oder Fleischwaren nach dem Einkauf in einer Isolier- oder Kühltasche so kurz wie möglich halten.</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 </a:t>
            </a:r>
          </a:p>
          <a:p>
            <a:pPr>
              <a:lnSpc>
                <a:spcPct val="115000"/>
              </a:lnSpc>
              <a:spcAft>
                <a:spcPts val="0"/>
              </a:spcAft>
            </a:pPr>
            <a:r>
              <a:rPr lang="de-CH" sz="1000" dirty="0">
                <a:effectLst/>
                <a:latin typeface="Arial" panose="020B0604020202020204" pitchFamily="34" charset="0"/>
                <a:ea typeface="Calibri"/>
                <a:cs typeface="Arial" panose="020B0604020202020204" pitchFamily="34" charset="0"/>
              </a:rPr>
              <a:t>Pro Person rechnet man etwa 100 bis 120 g essbarer Anteil rohes Fleisch.</a:t>
            </a:r>
          </a:p>
        </p:txBody>
      </p:sp>
      <p:sp>
        <p:nvSpPr>
          <p:cNvPr id="4" name="Foliennummernplatzhalter 3"/>
          <p:cNvSpPr>
            <a:spLocks noGrp="1"/>
          </p:cNvSpPr>
          <p:nvPr>
            <p:ph type="sldNum" sz="quarter" idx="10"/>
          </p:nvPr>
        </p:nvSpPr>
        <p:spPr/>
        <p:txBody>
          <a:bodyPr/>
          <a:lstStyle/>
          <a:p>
            <a:fld id="{45F68AB1-483B-454E-8777-11E77A104FD1}" type="slidenum">
              <a:rPr lang="de-CH" smtClean="0"/>
              <a:t>3</a:t>
            </a:fld>
            <a:endParaRPr lang="de-CH"/>
          </a:p>
        </p:txBody>
      </p:sp>
    </p:spTree>
    <p:extLst>
      <p:ext uri="{BB962C8B-B14F-4D97-AF65-F5344CB8AC3E}">
        <p14:creationId xmlns:p14="http://schemas.microsoft.com/office/powerpoint/2010/main" val="364810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b="1" kern="1200" dirty="0">
                <a:solidFill>
                  <a:schemeClr val="tx1"/>
                </a:solidFill>
                <a:effectLst/>
                <a:latin typeface="Arial" panose="020B0604020202020204" pitchFamily="34" charset="0"/>
                <a:ea typeface="+mn-ea"/>
                <a:cs typeface="Arial" panose="020B0604020202020204" pitchFamily="34" charset="0"/>
              </a:rPr>
              <a:t>Was ist SUISSE GARANTIE?</a:t>
            </a:r>
            <a:endParaRPr lang="de-CH" sz="1000" kern="1200" dirty="0">
              <a:solidFill>
                <a:schemeClr val="tx1"/>
              </a:solidFill>
              <a:effectLst/>
              <a:latin typeface="Arial" panose="020B0604020202020204" pitchFamily="34" charset="0"/>
              <a:ea typeface="+mn-ea"/>
              <a:cs typeface="Arial" panose="020B0604020202020204" pitchFamily="34" charset="0"/>
            </a:endParaRPr>
          </a:p>
          <a:p>
            <a:r>
              <a:rPr lang="de-CH" sz="1000" kern="1200" dirty="0">
                <a:solidFill>
                  <a:schemeClr val="tx1"/>
                </a:solidFill>
                <a:effectLst/>
                <a:latin typeface="Arial" panose="020B0604020202020204" pitchFamily="34" charset="0"/>
                <a:ea typeface="+mn-ea"/>
                <a:cs typeface="Arial" panose="020B0604020202020204" pitchFamily="34" charset="0"/>
              </a:rPr>
              <a:t>Offenere Grenzen und die Konkurrenz durch ausländische Produkte werden unsere Zukunft prägen. Mit Blick darauf hat die Schweizer Landwirtschaft ein einheitliches Herkunftszeichen geschaffen, um kontrolliert produzierte Schweizer Lebensmittel als vertrauenswürdig auszuzeichnen. </a:t>
            </a:r>
          </a:p>
          <a:p>
            <a:endParaRPr lang="de-CH" sz="1000" kern="1200" dirty="0">
              <a:solidFill>
                <a:schemeClr val="tx1"/>
              </a:solidFill>
              <a:effectLst/>
              <a:latin typeface="Arial" panose="020B0604020202020204" pitchFamily="34" charset="0"/>
              <a:ea typeface="+mn-ea"/>
              <a:cs typeface="Arial" panose="020B0604020202020204" pitchFamily="34" charset="0"/>
            </a:endParaRPr>
          </a:p>
          <a:p>
            <a:r>
              <a:rPr lang="de-CH" sz="1000" kern="1200" dirty="0">
                <a:solidFill>
                  <a:schemeClr val="tx1"/>
                </a:solidFill>
                <a:effectLst/>
                <a:latin typeface="Arial" panose="020B0604020202020204" pitchFamily="34" charset="0"/>
                <a:ea typeface="+mn-ea"/>
                <a:cs typeface="Arial" panose="020B0604020202020204" pitchFamily="34" charset="0"/>
              </a:rPr>
              <a:t>SUISSE GARANTIE-Produkte müssen aus der Schweiz stammen und in der Schweiz verarbeitet worden sein. Die eingesetzten Rohstoffe werden von Produzenten erzeugt, die für den Ökologischen Leistungsnachweis (ÖLN) eingeschrieben sind, an ihm teilnehmen und kontrolliert werden. Bei der Herstellung von pflanzlichen und tierischen Produkten dürfen keine gentechnisch veränderten Organismen (GVO) verwendet werden. In der Tierhaltung sind, neben den gesetzlichen Vorschriften, zusätzliche Auflagen zu erfüllen.</a:t>
            </a:r>
          </a:p>
        </p:txBody>
      </p:sp>
      <p:sp>
        <p:nvSpPr>
          <p:cNvPr id="4" name="Foliennummernplatzhalter 3"/>
          <p:cNvSpPr>
            <a:spLocks noGrp="1"/>
          </p:cNvSpPr>
          <p:nvPr>
            <p:ph type="sldNum" sz="quarter" idx="10"/>
          </p:nvPr>
        </p:nvSpPr>
        <p:spPr/>
        <p:txBody>
          <a:bodyPr/>
          <a:lstStyle/>
          <a:p>
            <a:fld id="{45F68AB1-483B-454E-8777-11E77A104FD1}" type="slidenum">
              <a:rPr lang="de-CH" smtClean="0"/>
              <a:t>4</a:t>
            </a:fld>
            <a:endParaRPr lang="de-CH"/>
          </a:p>
        </p:txBody>
      </p:sp>
    </p:spTree>
    <p:extLst>
      <p:ext uri="{BB962C8B-B14F-4D97-AF65-F5344CB8AC3E}">
        <p14:creationId xmlns:p14="http://schemas.microsoft.com/office/powerpoint/2010/main" val="221846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sz="1000" dirty="0">
                <a:solidFill>
                  <a:schemeClr val="tx1"/>
                </a:solidFill>
                <a:latin typeface="Arial" panose="020B0604020202020204" pitchFamily="34" charset="0"/>
                <a:cs typeface="Arial" panose="020B0604020202020204" pitchFamily="34" charset="0"/>
              </a:rPr>
              <a:t>Quelle:</a:t>
            </a:r>
            <a:r>
              <a:rPr lang="de-CH" sz="1000" baseline="0" dirty="0">
                <a:solidFill>
                  <a:schemeClr val="tx1"/>
                </a:solidFill>
                <a:latin typeface="Arial" panose="020B0604020202020204" pitchFamily="34" charset="0"/>
                <a:cs typeface="Arial" panose="020B0604020202020204" pitchFamily="34" charset="0"/>
              </a:rPr>
              <a:t> WWF, Konsumenten SCHUTZ, Schweizer Tierschutz STS</a:t>
            </a:r>
            <a:endParaRPr lang="de-CH" sz="1000" dirty="0">
              <a:solidFill>
                <a:schemeClr val="tx1"/>
              </a:solidFill>
              <a:latin typeface="Arial" panose="020B0604020202020204" pitchFamily="34" charset="0"/>
              <a:cs typeface="Arial" panose="020B0604020202020204" pitchFamily="34" charset="0"/>
            </a:endParaRPr>
          </a:p>
          <a:p>
            <a:pPr marL="171450" indent="-171450">
              <a:buFontTx/>
              <a:buChar char="-"/>
            </a:pPr>
            <a:endParaRPr lang="de-CH" sz="10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000" b="1" dirty="0">
                <a:solidFill>
                  <a:schemeClr val="tx1"/>
                </a:solidFill>
                <a:latin typeface="Arial" panose="020B0604020202020204" pitchFamily="34" charset="0"/>
                <a:cs typeface="Arial" panose="020B0604020202020204" pitchFamily="34" charset="0"/>
              </a:rPr>
              <a:t>Sehr</a:t>
            </a:r>
            <a:r>
              <a:rPr lang="de-CH" sz="1000" b="1" baseline="0" dirty="0">
                <a:solidFill>
                  <a:schemeClr val="tx1"/>
                </a:solidFill>
                <a:latin typeface="Arial" panose="020B0604020202020204" pitchFamily="34" charset="0"/>
                <a:cs typeface="Arial" panose="020B0604020202020204" pitchFamily="34" charset="0"/>
              </a:rPr>
              <a:t> empfehlenswert	</a:t>
            </a:r>
            <a:r>
              <a:rPr lang="de-CH" sz="1000" b="1" i="1" baseline="0" dirty="0">
                <a:solidFill>
                  <a:schemeClr val="tx1"/>
                </a:solidFill>
                <a:latin typeface="Arial" panose="020B0604020202020204" pitchFamily="34" charset="0"/>
                <a:cs typeface="Arial" panose="020B0604020202020204" pitchFamily="34" charset="0"/>
              </a:rPr>
              <a:t>Empfehlenswert</a:t>
            </a:r>
            <a:r>
              <a:rPr lang="de-CH" sz="1000" b="1" baseline="0" dirty="0">
                <a:solidFill>
                  <a:schemeClr val="tx1"/>
                </a:solidFill>
                <a:latin typeface="Arial" panose="020B0604020202020204" pitchFamily="34" charset="0"/>
                <a:cs typeface="Arial" panose="020B0604020202020204" pitchFamily="34" charset="0"/>
              </a:rPr>
              <a:t>	Besser als kein Label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000" baseline="0" dirty="0">
                <a:solidFill>
                  <a:schemeClr val="tx1"/>
                </a:solidFill>
                <a:latin typeface="Arial" panose="020B0604020202020204" pitchFamily="34" charset="0"/>
                <a:cs typeface="Arial" panose="020B0604020202020204" pitchFamily="34" charset="0"/>
              </a:rPr>
              <a:t>Weide-Beef Bio	- </a:t>
            </a:r>
            <a:r>
              <a:rPr lang="de-CH" sz="1000" i="1" baseline="0" dirty="0">
                <a:solidFill>
                  <a:schemeClr val="tx1"/>
                </a:solidFill>
                <a:latin typeface="Arial" panose="020B0604020202020204" pitchFamily="34" charset="0"/>
                <a:cs typeface="Arial" panose="020B0604020202020204" pitchFamily="34" charset="0"/>
              </a:rPr>
              <a:t>Weide-Beef	</a:t>
            </a:r>
            <a:r>
              <a:rPr lang="de-CH" sz="1000" baseline="0" dirty="0">
                <a:solidFill>
                  <a:schemeClr val="tx1"/>
                </a:solidFill>
                <a:latin typeface="Arial" panose="020B0604020202020204" pitchFamily="34" charset="0"/>
                <a:cs typeface="Arial" panose="020B0604020202020204" pitchFamily="34" charset="0"/>
              </a:rPr>
              <a:t>	- Swiss Prim Gourmet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000" baseline="0" dirty="0" err="1">
                <a:solidFill>
                  <a:schemeClr val="tx1"/>
                </a:solidFill>
                <a:latin typeface="Arial" panose="020B0604020202020204" pitchFamily="34" charset="0"/>
                <a:cs typeface="Arial" panose="020B0604020202020204" pitchFamily="34" charset="0"/>
              </a:rPr>
              <a:t>KAGfreiland</a:t>
            </a:r>
            <a:r>
              <a:rPr lang="de-CH" sz="1000" baseline="0" dirty="0">
                <a:solidFill>
                  <a:schemeClr val="tx1"/>
                </a:solidFill>
                <a:latin typeface="Arial" panose="020B0604020202020204" pitchFamily="34" charset="0"/>
                <a:cs typeface="Arial" panose="020B0604020202020204" pitchFamily="34" charset="0"/>
              </a:rPr>
              <a:t>		- </a:t>
            </a:r>
            <a:r>
              <a:rPr lang="de-CH" sz="1000" i="1" baseline="0" dirty="0" err="1">
                <a:solidFill>
                  <a:schemeClr val="tx1"/>
                </a:solidFill>
                <a:latin typeface="Arial" panose="020B0604020202020204" pitchFamily="34" charset="0"/>
                <a:cs typeface="Arial" panose="020B0604020202020204" pitchFamily="34" charset="0"/>
              </a:rPr>
              <a:t>Naturafarm</a:t>
            </a:r>
            <a:endParaRPr lang="de-CH" sz="1000" i="1" baseline="0" dirty="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000" baseline="0" dirty="0">
                <a:solidFill>
                  <a:schemeClr val="tx1"/>
                </a:solidFill>
                <a:latin typeface="Arial" panose="020B0604020202020204" pitchFamily="34" charset="0"/>
                <a:cs typeface="Arial" panose="020B0604020202020204" pitchFamily="34" charset="0"/>
              </a:rPr>
              <a:t>Natura-Beef Bio	- </a:t>
            </a:r>
            <a:r>
              <a:rPr lang="de-CH" sz="1000" i="1" baseline="0" dirty="0" err="1">
                <a:solidFill>
                  <a:schemeClr val="tx1"/>
                </a:solidFill>
                <a:latin typeface="Arial" panose="020B0604020202020204" pitchFamily="34" charset="0"/>
                <a:cs typeface="Arial" panose="020B0604020202020204" pitchFamily="34" charset="0"/>
              </a:rPr>
              <a:t>TerraSuisse</a:t>
            </a:r>
            <a:endParaRPr lang="de-CH" sz="1000" i="1" baseline="0" dirty="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000" baseline="0" dirty="0" err="1">
                <a:solidFill>
                  <a:schemeClr val="tx1"/>
                </a:solidFill>
                <a:latin typeface="Arial" panose="020B0604020202020204" pitchFamily="34" charset="0"/>
                <a:cs typeface="Arial" panose="020B0604020202020204" pitchFamily="34" charset="0"/>
              </a:rPr>
              <a:t>Naturaplan</a:t>
            </a:r>
            <a:r>
              <a:rPr lang="de-CH" sz="1000" baseline="0" dirty="0">
                <a:solidFill>
                  <a:schemeClr val="tx1"/>
                </a:solidFill>
                <a:latin typeface="Arial" panose="020B0604020202020204" pitchFamily="34" charset="0"/>
                <a:cs typeface="Arial" panose="020B0604020202020204" pitchFamily="34" charset="0"/>
              </a:rPr>
              <a:t>		- </a:t>
            </a:r>
            <a:r>
              <a:rPr lang="de-CH" sz="1000" i="1" baseline="0" dirty="0">
                <a:solidFill>
                  <a:schemeClr val="tx1"/>
                </a:solidFill>
                <a:latin typeface="Arial" panose="020B0604020202020204" pitchFamily="34" charset="0"/>
                <a:cs typeface="Arial" panose="020B0604020202020204" pitchFamily="34" charset="0"/>
              </a:rPr>
              <a:t>IP-Suisse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000" baseline="0" dirty="0">
                <a:solidFill>
                  <a:schemeClr val="tx1"/>
                </a:solidFill>
                <a:latin typeface="Arial" panose="020B0604020202020204" pitchFamily="34" charset="0"/>
                <a:cs typeface="Arial" panose="020B0604020202020204" pitchFamily="34" charset="0"/>
              </a:rPr>
              <a:t>Bio, Bio Suisse	- </a:t>
            </a:r>
            <a:r>
              <a:rPr lang="de-CH" sz="1000" i="1" baseline="0" dirty="0">
                <a:solidFill>
                  <a:schemeClr val="tx1"/>
                </a:solidFill>
                <a:latin typeface="Arial" panose="020B0604020202020204" pitchFamily="34" charset="0"/>
                <a:cs typeface="Arial" panose="020B0604020202020204" pitchFamily="34" charset="0"/>
              </a:rPr>
              <a:t>AGRI Natura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sz="1000" baseline="0" dirty="0">
                <a:solidFill>
                  <a:schemeClr val="tx1"/>
                </a:solidFill>
                <a:latin typeface="Arial" panose="020B0604020202020204" pitchFamily="34" charset="0"/>
                <a:cs typeface="Arial" panose="020B0604020202020204" pitchFamily="34" charset="0"/>
              </a:rPr>
              <a:t>Fidelio		- </a:t>
            </a:r>
            <a:r>
              <a:rPr lang="de-CH" sz="1000" i="1" baseline="0" dirty="0">
                <a:solidFill>
                  <a:schemeClr val="tx1"/>
                </a:solidFill>
                <a:latin typeface="Arial" panose="020B0604020202020204" pitchFamily="34" charset="0"/>
                <a:cs typeface="Arial" panose="020B0604020202020204" pitchFamily="34" charset="0"/>
              </a:rPr>
              <a:t>Natura-Beef</a:t>
            </a:r>
          </a:p>
        </p:txBody>
      </p:sp>
      <p:sp>
        <p:nvSpPr>
          <p:cNvPr id="4" name="Foliennummernplatzhalter 3"/>
          <p:cNvSpPr>
            <a:spLocks noGrp="1"/>
          </p:cNvSpPr>
          <p:nvPr>
            <p:ph type="sldNum" sz="quarter" idx="10"/>
          </p:nvPr>
        </p:nvSpPr>
        <p:spPr/>
        <p:txBody>
          <a:bodyPr/>
          <a:lstStyle/>
          <a:p>
            <a:fld id="{45F68AB1-483B-454E-8777-11E77A104FD1}" type="slidenum">
              <a:rPr lang="de-CH" smtClean="0"/>
              <a:t>5</a:t>
            </a:fld>
            <a:endParaRPr lang="de-CH"/>
          </a:p>
        </p:txBody>
      </p:sp>
    </p:spTree>
    <p:extLst>
      <p:ext uri="{BB962C8B-B14F-4D97-AF65-F5344CB8AC3E}">
        <p14:creationId xmlns:p14="http://schemas.microsoft.com/office/powerpoint/2010/main" val="3805743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b="1" i="0" u="none" strike="noStrike" kern="1200" baseline="0" dirty="0">
                <a:solidFill>
                  <a:schemeClr val="tx1"/>
                </a:solidFill>
                <a:latin typeface="Arial" panose="020B0604020202020204" pitchFamily="34" charset="0"/>
                <a:ea typeface="+mn-ea"/>
                <a:cs typeface="Arial" panose="020B0604020202020204" pitchFamily="34" charset="0"/>
              </a:rPr>
              <a:t>Labels und </a:t>
            </a:r>
            <a:r>
              <a:rPr lang="de-CH" sz="1000" b="1" i="0" u="none" strike="noStrike" kern="1200" baseline="0" dirty="0" err="1">
                <a:solidFill>
                  <a:schemeClr val="tx1"/>
                </a:solidFill>
                <a:latin typeface="Arial" panose="020B0604020202020204" pitchFamily="34" charset="0"/>
                <a:ea typeface="+mn-ea"/>
                <a:cs typeface="Arial" panose="020B0604020202020204" pitchFamily="34" charset="0"/>
              </a:rPr>
              <a:t>labelähnliche</a:t>
            </a:r>
            <a:r>
              <a:rPr lang="de-CH" sz="1000" b="1" i="0" u="none" strike="noStrike" kern="1200" baseline="0" dirty="0">
                <a:solidFill>
                  <a:schemeClr val="tx1"/>
                </a:solidFill>
                <a:latin typeface="Arial" panose="020B0604020202020204" pitchFamily="34" charset="0"/>
                <a:ea typeface="+mn-ea"/>
                <a:cs typeface="Arial" panose="020B0604020202020204" pitchFamily="34" charset="0"/>
              </a:rPr>
              <a:t> Zeichen in der Schweiz</a:t>
            </a:r>
          </a:p>
          <a:p>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Das Eidgenössische Büro für Konsumentenfragen BFK legt die dritte, vollständig überarbeitete Ausgabe seiner </a:t>
            </a:r>
            <a:r>
              <a:rPr lang="de-CH" sz="1000" b="0" i="0" u="none" strike="noStrike" kern="1200" baseline="0" dirty="0" err="1">
                <a:solidFill>
                  <a:schemeClr val="tx1"/>
                </a:solidFill>
                <a:latin typeface="Arial" panose="020B0604020202020204" pitchFamily="34" charset="0"/>
                <a:ea typeface="+mn-ea"/>
                <a:cs typeface="Arial" panose="020B0604020202020204" pitchFamily="34" charset="0"/>
              </a:rPr>
              <a:t>Labeltabelle</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vor.</a:t>
            </a:r>
          </a:p>
          <a:p>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Einerseits dienen Labels den Konsumentinnen und Konsumenten als wichtige Informationsquelle. Sie können dadurch in besserer Kenntnis Produkte und Dienstleistungen mit Mehrwert auswählen. „Mehr-Wert“ ist dabei wörtlich zu nehmen: Ein Plus für die Umwelt, für die Gesundheit, für Beschäftigte in den</a:t>
            </a:r>
          </a:p>
          <a:p>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Entwicklungs- und Schwellenländern, für höhere Qualität usw.</a:t>
            </a:r>
          </a:p>
          <a:p>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Andererseits sind Labels auch marktwirtschaftliche Instrumente. Sie erlauben es dem Hersteller, freiwillig den Wert von gewissen Merkmalen eines Produktes oder einer Dienstleistung hervorzuheben, welche er zusätzlich gewährleistet und die über die reinen Anforderungen für das </a:t>
            </a:r>
            <a:r>
              <a:rPr lang="de-CH" sz="1000" b="0" i="0" u="none" strike="noStrike" kern="1200" baseline="0" dirty="0" err="1">
                <a:solidFill>
                  <a:schemeClr val="tx1"/>
                </a:solidFill>
                <a:latin typeface="Arial" panose="020B0604020202020204" pitchFamily="34" charset="0"/>
                <a:ea typeface="+mn-ea"/>
                <a:cs typeface="Arial" panose="020B0604020202020204" pitchFamily="34" charset="0"/>
              </a:rPr>
              <a:t>Inverkehrbringen</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hinausgehen.</a:t>
            </a:r>
          </a:p>
          <a:p>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Diese doppelte Bedeutung der Labels, die damit verbundene Vielfalt sowie die oft unklare Abgrenzung zu anderen Deklarationsformen hat zum Begriff „</a:t>
            </a:r>
            <a:r>
              <a:rPr lang="de-CH" sz="1000" b="0" i="0" u="none" strike="noStrike" kern="1200" baseline="0" dirty="0" err="1">
                <a:solidFill>
                  <a:schemeClr val="tx1"/>
                </a:solidFill>
                <a:latin typeface="Arial" panose="020B0604020202020204" pitchFamily="34" charset="0"/>
                <a:ea typeface="+mn-ea"/>
                <a:cs typeface="Arial" panose="020B0604020202020204" pitchFamily="34" charset="0"/>
              </a:rPr>
              <a:t>Labelsalat</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geführt. Mit der vorliegenden Tabelle will das BFK den Konsumentinnen und Konsumenten eine Orientierungshilfe geben und einen Beitrag zu mehr Übersichtlichkeit leisten.</a:t>
            </a:r>
          </a:p>
          <a:p>
            <a:endParaRPr lang="de-CH" sz="10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de-CH" sz="1000" b="1" i="0" u="none" strike="noStrike" kern="1200" baseline="0" dirty="0">
                <a:solidFill>
                  <a:schemeClr val="tx1"/>
                </a:solidFill>
                <a:latin typeface="Arial" panose="020B0604020202020204" pitchFamily="34" charset="0"/>
                <a:ea typeface="+mn-ea"/>
                <a:cs typeface="Arial" panose="020B0604020202020204" pitchFamily="34" charset="0"/>
              </a:rPr>
              <a:t>Verschiedene Arten von Labels</a:t>
            </a:r>
          </a:p>
          <a:p>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Die Tabelle unterscheidet vier </a:t>
            </a:r>
            <a:r>
              <a:rPr lang="de-CH" sz="1000" b="0" i="0" u="none" strike="noStrike" kern="1200" baseline="0" dirty="0" err="1">
                <a:solidFill>
                  <a:schemeClr val="tx1"/>
                </a:solidFill>
                <a:latin typeface="Arial" panose="020B0604020202020204" pitchFamily="34" charset="0"/>
                <a:ea typeface="+mn-ea"/>
                <a:cs typeface="Arial" panose="020B0604020202020204" pitchFamily="34" charset="0"/>
              </a:rPr>
              <a:t>Labelkategorien</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a:t>
            </a:r>
          </a:p>
          <a:p>
            <a:pPr marL="171450" indent="-171450">
              <a:buFontTx/>
              <a:buChar char="-"/>
            </a:pPr>
            <a:r>
              <a:rPr lang="de-CH" sz="1000" b="0" i="1" u="none" strike="noStrike" kern="1200" baseline="0" dirty="0">
                <a:solidFill>
                  <a:schemeClr val="tx1"/>
                </a:solidFill>
                <a:latin typeface="Arial" panose="020B0604020202020204" pitchFamily="34" charset="0"/>
                <a:ea typeface="+mn-ea"/>
                <a:cs typeface="Arial" panose="020B0604020202020204" pitchFamily="34" charset="0"/>
              </a:rPr>
              <a:t>Umweltlabels</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Umweltlabels zeigen an, dass beim Produkt als Ganzes oder nur auf einzelne Aspekte bezogen die Umweltbelastung im Vergleich zu ähnlichen Produkten reduziert ist. Auch Biolabels gehören zu den umweltrelevanten Labels.</a:t>
            </a:r>
          </a:p>
          <a:p>
            <a:pPr marL="0" indent="0">
              <a:buFontTx/>
              <a:buNone/>
            </a:pPr>
            <a:endParaRPr lang="de-CH" sz="10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a:buFontTx/>
              <a:buChar char="-"/>
            </a:pPr>
            <a:r>
              <a:rPr lang="de-CH" sz="1000" b="0" i="1" u="none" strike="noStrike" kern="1200" baseline="0" dirty="0">
                <a:solidFill>
                  <a:schemeClr val="tx1"/>
                </a:solidFill>
                <a:latin typeface="Arial" panose="020B0604020202020204" pitchFamily="34" charset="0"/>
                <a:ea typeface="+mn-ea"/>
                <a:cs typeface="Arial" panose="020B0604020202020204" pitchFamily="34" charset="0"/>
              </a:rPr>
              <a:t>Soziallabels</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tragen zu wirtschaftlichen und sozialen Verbesserungen in den Entwicklungs- und Schwellenländern bei.</a:t>
            </a:r>
          </a:p>
          <a:p>
            <a:pPr marL="0" indent="0">
              <a:buFontTx/>
              <a:buNone/>
            </a:pPr>
            <a:endParaRPr lang="de-CH" sz="10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a:buFontTx/>
              <a:buChar char="-"/>
            </a:pPr>
            <a:r>
              <a:rPr lang="de-CH" sz="1000" b="0" i="1" u="none" strike="noStrike" kern="1200" baseline="0" dirty="0">
                <a:solidFill>
                  <a:schemeClr val="tx1"/>
                </a:solidFill>
                <a:latin typeface="Arial" panose="020B0604020202020204" pitchFamily="34" charset="0"/>
                <a:ea typeface="+mn-ea"/>
                <a:cs typeface="Arial" panose="020B0604020202020204" pitchFamily="34" charset="0"/>
              </a:rPr>
              <a:t>Qualitätslabels</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Qualitätslabels zeichnen Produkte und Dienstleistungen aufgrund ihrer allgemeinen Qualität oder im Hinblick auf ein spezifisches Qualitätsmerkmal aus.</a:t>
            </a:r>
          </a:p>
          <a:p>
            <a:pPr marL="171450" indent="-171450">
              <a:buFontTx/>
              <a:buChar char="-"/>
            </a:pPr>
            <a:endParaRPr lang="de-CH" sz="10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a:buFontTx/>
              <a:buChar char="-"/>
            </a:pPr>
            <a:r>
              <a:rPr lang="de-CH" sz="1000" b="0" i="1" u="none" strike="noStrike" kern="1200" baseline="0" dirty="0">
                <a:solidFill>
                  <a:schemeClr val="tx1"/>
                </a:solidFill>
                <a:latin typeface="Arial" panose="020B0604020202020204" pitchFamily="34" charset="0"/>
                <a:ea typeface="+mn-ea"/>
                <a:cs typeface="Arial" panose="020B0604020202020204" pitchFamily="34" charset="0"/>
              </a:rPr>
              <a:t>Regionallabels - Herkunftslabels: </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Bei Herkunftsbezeichnungen erwarten Konsumentinnen und Konsumenten, dass vor allem die Materialien, aber auch das </a:t>
            </a:r>
            <a:r>
              <a:rPr lang="de-CH" sz="1000" b="0" i="0" u="none" strike="noStrike" kern="1200" baseline="0" dirty="0" err="1">
                <a:solidFill>
                  <a:schemeClr val="tx1"/>
                </a:solidFill>
                <a:latin typeface="Arial" panose="020B0604020202020204" pitchFamily="34" charset="0"/>
                <a:ea typeface="+mn-ea"/>
                <a:cs typeface="Arial" panose="020B0604020202020204" pitchFamily="34" charset="0"/>
              </a:rPr>
              <a:t>Know-How</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zu deren Verarbeitung aus der entsprechenden Region stammen. Generell gilt es auch hier zwischen geschützten Ursprungsbezeichnung, welche ohne weitere Anforderungen nur die Herkunft des Produktes kennzeichnen, und Regionallabels mit ausgewiesenem und nachprüfbarem Mehrwert zu unterscheiden.</a:t>
            </a:r>
          </a:p>
          <a:p>
            <a:pPr marL="171450" indent="-171450">
              <a:buFontTx/>
              <a:buChar char="-"/>
            </a:pPr>
            <a:endParaRPr lang="de-CH" sz="10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Im Gegensatz dazu stehen Marken und Kennzeichnungsvorschriften. Man kann unterscheiden zwischen:</a:t>
            </a:r>
          </a:p>
          <a:p>
            <a:pPr marL="171450" indent="-171450">
              <a:buFontTx/>
              <a:buChar char="-"/>
            </a:pPr>
            <a:r>
              <a:rPr lang="de-CH" sz="1000" b="1" i="0" u="none" strike="noStrike" kern="1200" baseline="0" dirty="0">
                <a:solidFill>
                  <a:schemeClr val="tx1"/>
                </a:solidFill>
                <a:latin typeface="Arial" panose="020B0604020202020204" pitchFamily="34" charset="0"/>
                <a:ea typeface="+mn-ea"/>
                <a:cs typeface="Arial" panose="020B0604020202020204" pitchFamily="34" charset="0"/>
              </a:rPr>
              <a:t>Individualmarke:</a:t>
            </a:r>
            <a:r>
              <a:rPr lang="de-CH" sz="1000" b="0" i="0" u="none" strike="noStrike" kern="1200" baseline="0" dirty="0">
                <a:solidFill>
                  <a:schemeClr val="tx1"/>
                </a:solidFill>
                <a:latin typeface="Arial" panose="020B0604020202020204" pitchFamily="34" charset="0"/>
                <a:ea typeface="+mn-ea"/>
                <a:cs typeface="Arial" panose="020B0604020202020204" pitchFamily="34" charset="0"/>
              </a:rPr>
              <a:t> Dient zur Kennzeichnung der Produkte eines bestimmten Unternehmens.</a:t>
            </a:r>
          </a:p>
          <a:p>
            <a:pPr marL="171450" indent="-171450">
              <a:buFontTx/>
              <a:buChar char="-"/>
            </a:pPr>
            <a:endParaRPr lang="de-CH" sz="1000" b="0" i="0" u="none" strike="noStrike" kern="1200" baseline="0" dirty="0">
              <a:solidFill>
                <a:schemeClr val="tx1"/>
              </a:solidFill>
              <a:latin typeface="Arial" panose="020B0604020202020204" pitchFamily="34" charset="0"/>
              <a:ea typeface="+mn-ea"/>
              <a:cs typeface="Arial" panose="020B0604020202020204" pitchFamily="34" charset="0"/>
            </a:endParaRPr>
          </a:p>
          <a:p>
            <a:pPr marL="171450" indent="-171450" algn="l">
              <a:buFontTx/>
              <a:buChar char="-"/>
            </a:pPr>
            <a:r>
              <a:rPr lang="de-CH" sz="1000" b="1" i="0" u="none" strike="noStrike" baseline="0" dirty="0">
                <a:solidFill>
                  <a:srgbClr val="000000"/>
                </a:solidFill>
                <a:latin typeface="Arial" panose="020B0604020202020204" pitchFamily="34" charset="0"/>
                <a:cs typeface="Arial" panose="020B0604020202020204" pitchFamily="34" charset="0"/>
              </a:rPr>
              <a:t>Kollektivmarke:</a:t>
            </a:r>
            <a:r>
              <a:rPr lang="de-CH" sz="1000" b="0" i="0" u="none" strike="noStrike" baseline="0" dirty="0">
                <a:solidFill>
                  <a:srgbClr val="000000"/>
                </a:solidFill>
                <a:latin typeface="Arial" panose="020B0604020202020204" pitchFamily="34" charset="0"/>
                <a:cs typeface="Arial" panose="020B0604020202020204" pitchFamily="34" charset="0"/>
              </a:rPr>
              <a:t> Waren oder Dienstleistungen einer Vereinigung von Unternehmen, mit dem Zweck die Produkte der Mitglieder der Vereinigung von anderen zu unterscheiden. Durch ein Reglement wird bestimmt, wer die Marke benutzen darf.</a:t>
            </a:r>
          </a:p>
          <a:p>
            <a:pPr marL="171450" indent="-171450" algn="l">
              <a:buFontTx/>
              <a:buChar char="-"/>
            </a:pPr>
            <a:endParaRPr lang="de-CH" sz="1000" b="0" i="0" u="none" strike="noStrike" baseline="0" dirty="0">
              <a:solidFill>
                <a:srgbClr val="000000"/>
              </a:solidFill>
              <a:latin typeface="Arial" panose="020B0604020202020204" pitchFamily="34" charset="0"/>
              <a:cs typeface="Arial" panose="020B0604020202020204" pitchFamily="34" charset="0"/>
            </a:endParaRPr>
          </a:p>
          <a:p>
            <a:pPr marL="171450" indent="-171450" algn="l">
              <a:buFontTx/>
              <a:buChar char="-"/>
            </a:pPr>
            <a:r>
              <a:rPr lang="de-CH" sz="1000" b="1" i="0" u="none" strike="noStrike" baseline="0" dirty="0">
                <a:solidFill>
                  <a:srgbClr val="000000"/>
                </a:solidFill>
                <a:latin typeface="Arial" panose="020B0604020202020204" pitchFamily="34" charset="0"/>
                <a:cs typeface="Arial" panose="020B0604020202020204" pitchFamily="34" charset="0"/>
              </a:rPr>
              <a:t>Garantiemarke:</a:t>
            </a:r>
            <a:r>
              <a:rPr lang="de-CH" sz="1000" b="0" i="0" u="none" strike="noStrike" baseline="0" dirty="0">
                <a:solidFill>
                  <a:srgbClr val="000000"/>
                </a:solidFill>
                <a:latin typeface="Arial" panose="020B0604020202020204" pitchFamily="34" charset="0"/>
                <a:cs typeface="Arial" panose="020B0604020202020204" pitchFamily="34" charset="0"/>
              </a:rPr>
              <a:t> gewährleistet bestimmte Eigenschaften (z.B. Qualitätsmerkmale, geographische Herkunft, Art der Herstellung) von Produkten.</a:t>
            </a:r>
          </a:p>
          <a:p>
            <a:pPr marL="171450" indent="-171450" algn="l">
              <a:buFontTx/>
              <a:buChar char="-"/>
            </a:pPr>
            <a:endParaRPr lang="de-CH" sz="1000" b="0" i="0" u="none" strike="noStrike" baseline="0" dirty="0">
              <a:solidFill>
                <a:srgbClr val="000000"/>
              </a:solidFill>
              <a:latin typeface="Arial" panose="020B0604020202020204" pitchFamily="34" charset="0"/>
              <a:cs typeface="Arial" panose="020B0604020202020204" pitchFamily="34" charset="0"/>
            </a:endParaRPr>
          </a:p>
          <a:p>
            <a:pPr marL="171450" indent="-171450" algn="l">
              <a:buFontTx/>
              <a:buChar char="-"/>
            </a:pPr>
            <a:r>
              <a:rPr lang="de-CH" sz="1000" b="1" i="0" u="none" strike="noStrike" baseline="0" dirty="0">
                <a:solidFill>
                  <a:srgbClr val="000000"/>
                </a:solidFill>
                <a:latin typeface="Arial" panose="020B0604020202020204" pitchFamily="34" charset="0"/>
                <a:cs typeface="Arial" panose="020B0604020202020204" pitchFamily="34" charset="0"/>
              </a:rPr>
              <a:t>Kennzeichnungsvorschriften:</a:t>
            </a:r>
            <a:r>
              <a:rPr lang="de-CH" sz="1000" b="0" i="0" u="none" strike="noStrike" baseline="0" dirty="0">
                <a:solidFill>
                  <a:srgbClr val="000000"/>
                </a:solidFill>
                <a:latin typeface="Arial" panose="020B0604020202020204" pitchFamily="34" charset="0"/>
                <a:cs typeface="Arial" panose="020B0604020202020204" pitchFamily="34" charset="0"/>
              </a:rPr>
              <a:t> vom Staat für das </a:t>
            </a:r>
            <a:r>
              <a:rPr lang="de-CH" sz="1000" b="0" i="0" u="none" strike="noStrike" baseline="0" dirty="0" err="1">
                <a:solidFill>
                  <a:srgbClr val="000000"/>
                </a:solidFill>
                <a:latin typeface="Arial" panose="020B0604020202020204" pitchFamily="34" charset="0"/>
                <a:cs typeface="Arial" panose="020B0604020202020204" pitchFamily="34" charset="0"/>
              </a:rPr>
              <a:t>Inverkehrbringen</a:t>
            </a:r>
            <a:r>
              <a:rPr lang="de-CH" sz="1000" b="0" i="0" u="none" strike="noStrike" baseline="0" dirty="0">
                <a:solidFill>
                  <a:srgbClr val="000000"/>
                </a:solidFill>
                <a:latin typeface="Arial" panose="020B0604020202020204" pitchFamily="34" charset="0"/>
                <a:cs typeface="Arial" panose="020B0604020202020204" pitchFamily="34" charset="0"/>
              </a:rPr>
              <a:t> eines Produktes verlangte Angaben hinsichtlich eines oder mehrerer spezifischer Produktmerkmale.</a:t>
            </a:r>
          </a:p>
          <a:p>
            <a:pPr marL="171450" indent="-171450" algn="l">
              <a:buFontTx/>
              <a:buChar char="-"/>
            </a:pPr>
            <a:endParaRPr lang="de-CH" sz="1000" b="0" i="0" u="none" strike="noStrike" baseline="0" dirty="0">
              <a:solidFill>
                <a:srgbClr val="000000"/>
              </a:solidFill>
              <a:latin typeface="Arial" panose="020B0604020202020204" pitchFamily="34" charset="0"/>
              <a:cs typeface="Arial" panose="020B0604020202020204" pitchFamily="34" charset="0"/>
            </a:endParaRPr>
          </a:p>
          <a:p>
            <a:pPr algn="l"/>
            <a:r>
              <a:rPr lang="de-CH" sz="1000" b="1" i="0" u="none" strike="noStrike" baseline="0" dirty="0" err="1">
                <a:solidFill>
                  <a:srgbClr val="000000"/>
                </a:solidFill>
                <a:latin typeface="Arial" panose="020B0604020202020204" pitchFamily="34" charset="0"/>
                <a:cs typeface="Arial" panose="020B0604020202020204" pitchFamily="34" charset="0"/>
              </a:rPr>
              <a:t>Disclaimer</a:t>
            </a:r>
            <a:endParaRPr lang="de-CH" sz="1000" b="1" i="0" u="none" strike="noStrike" baseline="0" dirty="0">
              <a:solidFill>
                <a:srgbClr val="000000"/>
              </a:solidFill>
              <a:latin typeface="Arial" panose="020B0604020202020204" pitchFamily="34" charset="0"/>
              <a:cs typeface="Arial" panose="020B0604020202020204" pitchFamily="34" charset="0"/>
            </a:endParaRPr>
          </a:p>
          <a:p>
            <a:pPr algn="l"/>
            <a:r>
              <a:rPr lang="de-CH" sz="1000" b="0" i="0" u="none" strike="noStrike" baseline="0" dirty="0">
                <a:solidFill>
                  <a:srgbClr val="000000"/>
                </a:solidFill>
                <a:latin typeface="Arial" panose="020B0604020202020204" pitchFamily="34" charset="0"/>
                <a:cs typeface="Arial" panose="020B0604020202020204" pitchFamily="34" charset="0"/>
              </a:rPr>
              <a:t>Die Unterscheidung zwischen Labels, Marken sowie anderen Zeichen und Deklarationen erweist sich als schwierig. Die Tabelle des BFK beinhaltet deshalb nicht nur reine Labels, sondern oft auch andere </a:t>
            </a:r>
            <a:r>
              <a:rPr lang="de-CH" sz="1000" b="0" i="0" u="none" strike="noStrike" baseline="0" dirty="0" err="1">
                <a:solidFill>
                  <a:srgbClr val="000000"/>
                </a:solidFill>
                <a:latin typeface="Arial" panose="020B0604020202020204" pitchFamily="34" charset="0"/>
                <a:cs typeface="Arial" panose="020B0604020202020204" pitchFamily="34" charset="0"/>
              </a:rPr>
              <a:t>labelähnliche</a:t>
            </a:r>
            <a:r>
              <a:rPr lang="de-CH" sz="1000" b="0" i="0" u="none" strike="noStrike" baseline="0" dirty="0">
                <a:solidFill>
                  <a:srgbClr val="000000"/>
                </a:solidFill>
                <a:latin typeface="Arial" panose="020B0604020202020204" pitchFamily="34" charset="0"/>
                <a:cs typeface="Arial" panose="020B0604020202020204" pitchFamily="34" charset="0"/>
              </a:rPr>
              <a:t> Kennzeichnungen (einschliesslich Kollektiv- und Garantiemarken).</a:t>
            </a:r>
          </a:p>
          <a:p>
            <a:pPr algn="l"/>
            <a:r>
              <a:rPr lang="de-CH" sz="1000" b="0" i="0" u="none" strike="noStrike" baseline="0" dirty="0">
                <a:solidFill>
                  <a:srgbClr val="000000"/>
                </a:solidFill>
                <a:latin typeface="Arial" panose="020B0604020202020204" pitchFamily="34" charset="0"/>
                <a:cs typeface="Arial" panose="020B0604020202020204" pitchFamily="34" charset="0"/>
              </a:rPr>
              <a:t>Die Tabelle ist weder vollständig noch abschliessend. Sie wird vom BFK periodisch kontrolliert und nachgeführt. Die Tabelle ist alphabetisch geordnet.</a:t>
            </a:r>
          </a:p>
          <a:p>
            <a:pPr algn="l"/>
            <a:r>
              <a:rPr lang="de-CH" sz="1000" b="0" i="0" u="none" strike="noStrike" baseline="0" dirty="0">
                <a:solidFill>
                  <a:srgbClr val="000000"/>
                </a:solidFill>
                <a:latin typeface="Arial" panose="020B0604020202020204" pitchFamily="34" charset="0"/>
                <a:cs typeface="Arial" panose="020B0604020202020204" pitchFamily="34" charset="0"/>
              </a:rPr>
              <a:t>Das BFK verzichtet auf eine Bewertung der Labels. Auf der Website </a:t>
            </a:r>
            <a:r>
              <a:rPr lang="de-CH" sz="1000" b="0" i="0" u="none" strike="noStrike" baseline="0" dirty="0">
                <a:solidFill>
                  <a:srgbClr val="0000FF"/>
                </a:solidFill>
                <a:latin typeface="Arial" panose="020B0604020202020204" pitchFamily="34" charset="0"/>
                <a:cs typeface="Arial" panose="020B0604020202020204" pitchFamily="34" charset="0"/>
              </a:rPr>
              <a:t>http://www.labelinfo.ch </a:t>
            </a:r>
            <a:r>
              <a:rPr lang="de-CH" sz="1000" b="0" i="0" u="none" strike="noStrike" baseline="0" dirty="0">
                <a:solidFill>
                  <a:srgbClr val="000000"/>
                </a:solidFill>
                <a:latin typeface="Arial" panose="020B0604020202020204" pitchFamily="34" charset="0"/>
                <a:cs typeface="Arial" panose="020B0604020202020204" pitchFamily="34" charset="0"/>
              </a:rPr>
              <a:t>bietet die Stiftung Praktischer Umweltschutz Schweiz Pusch eine Bewertung für eine Reihe von Labels. Im Bereich der Lebensmittel-Labels haben zudem z.B. WWF, SKS, ACSI und Vier Pfoten in den letzten Jahren Bewertungen verschiedener Labels vorgenommen. Diese Bewertung und weitere Informationen können auf den jeweiligen Internetseiten abgerufen werden:</a:t>
            </a:r>
          </a:p>
          <a:p>
            <a:pPr algn="l"/>
            <a:r>
              <a:rPr lang="de-CH" sz="1000" b="0" i="0" u="none" strike="noStrike" baseline="0" dirty="0">
                <a:solidFill>
                  <a:srgbClr val="0000FF"/>
                </a:solidFill>
                <a:latin typeface="Arial" panose="020B0604020202020204" pitchFamily="34" charset="0"/>
                <a:cs typeface="Arial" panose="020B0604020202020204" pitchFamily="34" charset="0"/>
              </a:rPr>
              <a:t>www.wwf.ch/foodlabel </a:t>
            </a:r>
            <a:r>
              <a:rPr lang="de-CH" sz="1000" b="0" i="0" u="none" strike="noStrike" baseline="0" dirty="0">
                <a:solidFill>
                  <a:srgbClr val="000000"/>
                </a:solidFill>
                <a:latin typeface="Arial" panose="020B0604020202020204" pitchFamily="34" charset="0"/>
                <a:cs typeface="Arial" panose="020B0604020202020204" pitchFamily="34" charset="0"/>
              </a:rPr>
              <a:t>; </a:t>
            </a:r>
            <a:r>
              <a:rPr lang="de-CH" sz="1000" b="0" i="0" u="none" strike="noStrike" baseline="0" dirty="0">
                <a:solidFill>
                  <a:srgbClr val="0000FF"/>
                </a:solidFill>
                <a:latin typeface="Arial" panose="020B0604020202020204" pitchFamily="34" charset="0"/>
                <a:cs typeface="Arial" panose="020B0604020202020204" pitchFamily="34" charset="0"/>
              </a:rPr>
              <a:t>www.konsumentenschutz.ch </a:t>
            </a:r>
            <a:r>
              <a:rPr lang="de-CH" sz="1000" b="0" i="0" u="none" strike="noStrike" baseline="0" dirty="0">
                <a:solidFill>
                  <a:srgbClr val="000000"/>
                </a:solidFill>
                <a:latin typeface="Arial" panose="020B0604020202020204" pitchFamily="34" charset="0"/>
                <a:cs typeface="Arial" panose="020B0604020202020204" pitchFamily="34" charset="0"/>
              </a:rPr>
              <a:t>; </a:t>
            </a:r>
            <a:r>
              <a:rPr lang="de-CH" sz="1000" b="0" i="0" u="none" strike="noStrike" baseline="0" dirty="0">
                <a:solidFill>
                  <a:srgbClr val="0000FF"/>
                </a:solidFill>
                <a:latin typeface="Arial" panose="020B0604020202020204" pitchFamily="34" charset="0"/>
                <a:cs typeface="Arial" panose="020B0604020202020204" pitchFamily="34" charset="0"/>
              </a:rPr>
              <a:t>www.acsi.ch </a:t>
            </a:r>
            <a:r>
              <a:rPr lang="de-CH" sz="1000" b="0" i="0" u="none" strike="noStrike" baseline="0" dirty="0">
                <a:solidFill>
                  <a:srgbClr val="000000"/>
                </a:solidFill>
                <a:latin typeface="Arial" panose="020B0604020202020204" pitchFamily="34" charset="0"/>
                <a:cs typeface="Arial" panose="020B0604020202020204" pitchFamily="34" charset="0"/>
              </a:rPr>
              <a:t>; </a:t>
            </a:r>
            <a:r>
              <a:rPr lang="de-CH" sz="1000" b="0" i="0" u="none" strike="noStrike" baseline="0" dirty="0">
                <a:solidFill>
                  <a:srgbClr val="0000FF"/>
                </a:solidFill>
                <a:latin typeface="Arial" panose="020B0604020202020204" pitchFamily="34" charset="0"/>
                <a:cs typeface="Arial" panose="020B0604020202020204" pitchFamily="34" charset="0"/>
              </a:rPr>
              <a:t>www.vier-pfoten.ch</a:t>
            </a:r>
            <a:r>
              <a:rPr lang="de-CH" sz="1000" b="0" i="0" u="none" strike="noStrike" baseline="0" dirty="0">
                <a:solidFill>
                  <a:srgbClr val="000000"/>
                </a:solidFill>
                <a:latin typeface="Arial" panose="020B0604020202020204" pitchFamily="34" charset="0"/>
                <a:cs typeface="Arial" panose="020B0604020202020204" pitchFamily="34" charset="0"/>
              </a:rPr>
              <a:t>.</a:t>
            </a:r>
            <a:endParaRPr lang="de-CH" sz="10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5F68AB1-483B-454E-8777-11E77A104FD1}" type="slidenum">
              <a:rPr lang="de-CH" smtClean="0"/>
              <a:t>6</a:t>
            </a:fld>
            <a:endParaRPr lang="de-CH"/>
          </a:p>
        </p:txBody>
      </p:sp>
    </p:spTree>
    <p:extLst>
      <p:ext uri="{BB962C8B-B14F-4D97-AF65-F5344CB8AC3E}">
        <p14:creationId xmlns:p14="http://schemas.microsoft.com/office/powerpoint/2010/main" val="4289759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dirty="0">
                <a:latin typeface="Arial" panose="020B0604020202020204" pitchFamily="34" charset="0"/>
                <a:cs typeface="Arial" panose="020B0604020202020204" pitchFamily="34" charset="0"/>
              </a:rPr>
              <a:t>Ohne</a:t>
            </a:r>
            <a:r>
              <a:rPr lang="de-CH" sz="1000" baseline="0" dirty="0">
                <a:latin typeface="Arial" panose="020B0604020202020204" pitchFamily="34" charset="0"/>
                <a:cs typeface="Arial" panose="020B0604020202020204" pitchFamily="34" charset="0"/>
              </a:rPr>
              <a:t> weit zu reisen «Regional»</a:t>
            </a:r>
            <a:endParaRPr lang="de-CH" sz="1000" dirty="0">
              <a:latin typeface="Arial" panose="020B0604020202020204" pitchFamily="34" charset="0"/>
              <a:cs typeface="Arial" panose="020B0604020202020204" pitchFamily="34" charset="0"/>
            </a:endParaRPr>
          </a:p>
          <a:p>
            <a:r>
              <a:rPr lang="de-CH" sz="1000" dirty="0">
                <a:latin typeface="Arial" panose="020B0604020202020204" pitchFamily="34" charset="0"/>
                <a:cs typeface="Arial" panose="020B0604020202020204" pitchFamily="34" charset="0"/>
              </a:rPr>
              <a:t>http://www.w-krings.de/index.php/produkte</a:t>
            </a:r>
          </a:p>
        </p:txBody>
      </p:sp>
      <p:sp>
        <p:nvSpPr>
          <p:cNvPr id="4" name="Foliennummernplatzhalter 3"/>
          <p:cNvSpPr>
            <a:spLocks noGrp="1"/>
          </p:cNvSpPr>
          <p:nvPr>
            <p:ph type="sldNum" sz="quarter" idx="10"/>
          </p:nvPr>
        </p:nvSpPr>
        <p:spPr/>
        <p:txBody>
          <a:bodyPr/>
          <a:lstStyle/>
          <a:p>
            <a:fld id="{45F68AB1-483B-454E-8777-11E77A104FD1}" type="slidenum">
              <a:rPr lang="de-CH" smtClean="0"/>
              <a:t>7</a:t>
            </a:fld>
            <a:endParaRPr lang="de-CH"/>
          </a:p>
        </p:txBody>
      </p:sp>
    </p:spTree>
    <p:extLst>
      <p:ext uri="{BB962C8B-B14F-4D97-AF65-F5344CB8AC3E}">
        <p14:creationId xmlns:p14="http://schemas.microsoft.com/office/powerpoint/2010/main" val="1295271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b="1" kern="1200" dirty="0">
                <a:solidFill>
                  <a:schemeClr val="tx1"/>
                </a:solidFill>
                <a:effectLst/>
                <a:latin typeface="Arial" panose="020B0604020202020204" pitchFamily="34" charset="0"/>
                <a:ea typeface="+mn-ea"/>
                <a:cs typeface="Arial" panose="020B0604020202020204" pitchFamily="34" charset="0"/>
              </a:rPr>
              <a:t>Aufbewahrung (Lagerung)</a:t>
            </a:r>
            <a:endParaRPr lang="de-CH" sz="1000" kern="1200" dirty="0">
              <a:solidFill>
                <a:schemeClr val="tx1"/>
              </a:solidFill>
              <a:effectLst/>
              <a:latin typeface="Arial" panose="020B0604020202020204" pitchFamily="34" charset="0"/>
              <a:ea typeface="+mn-ea"/>
              <a:cs typeface="Arial" panose="020B0604020202020204" pitchFamily="34" charset="0"/>
            </a:endParaRPr>
          </a:p>
          <a:p>
            <a:r>
              <a:rPr lang="de-CH" sz="1000" kern="1200" dirty="0">
                <a:solidFill>
                  <a:schemeClr val="tx1"/>
                </a:solidFill>
                <a:effectLst/>
                <a:latin typeface="Arial" panose="020B0604020202020204" pitchFamily="34" charset="0"/>
                <a:ea typeface="+mn-ea"/>
                <a:cs typeface="Arial" panose="020B0604020202020204" pitchFamily="34" charset="0"/>
              </a:rPr>
              <a:t>Fleisch kann bei unsachgemässer Lagerung rasch verderben, denn es bietet einen optimalen Nährboden für Mikroorganismen. Fleisch muss daher immer kühl aufbewahrt werden und die Kühlkette darf nicht unterbrochen werden. Zudem ist die Hygiene im Umgang mit Fleisch sehr wichtig.</a:t>
            </a:r>
          </a:p>
          <a:p>
            <a:endParaRPr lang="de-CH" sz="1000" b="1" kern="1200" dirty="0">
              <a:solidFill>
                <a:schemeClr val="tx1"/>
              </a:solidFill>
              <a:effectLst/>
              <a:latin typeface="Arial" panose="020B0604020202020204" pitchFamily="34" charset="0"/>
              <a:ea typeface="+mn-ea"/>
              <a:cs typeface="Arial" panose="020B0604020202020204" pitchFamily="34" charset="0"/>
            </a:endParaRPr>
          </a:p>
          <a:p>
            <a:r>
              <a:rPr lang="de-CH" sz="1000" b="1" kern="1200" dirty="0">
                <a:solidFill>
                  <a:schemeClr val="tx1"/>
                </a:solidFill>
                <a:effectLst/>
                <a:latin typeface="Arial" panose="020B0604020202020204" pitchFamily="34" charset="0"/>
                <a:ea typeface="+mn-ea"/>
                <a:cs typeface="Arial" panose="020B0604020202020204" pitchFamily="34" charset="0"/>
              </a:rPr>
              <a:t>Tipps für Fleisch aufbewahren:</a:t>
            </a:r>
            <a:endParaRPr lang="de-CH" sz="1000" kern="1200" dirty="0">
              <a:solidFill>
                <a:schemeClr val="tx1"/>
              </a:solidFill>
              <a:effectLst/>
              <a:latin typeface="Arial" panose="020B0604020202020204" pitchFamily="34" charset="0"/>
              <a:ea typeface="+mn-ea"/>
              <a:cs typeface="Arial" panose="020B0604020202020204" pitchFamily="34" charset="0"/>
            </a:endParaRPr>
          </a:p>
          <a:p>
            <a:pPr lvl="0"/>
            <a:r>
              <a:rPr lang="de-CH" sz="1000" kern="1200" dirty="0">
                <a:solidFill>
                  <a:schemeClr val="tx1"/>
                </a:solidFill>
                <a:effectLst/>
                <a:latin typeface="Arial" panose="020B0604020202020204" pitchFamily="34" charset="0"/>
                <a:ea typeface="+mn-ea"/>
                <a:cs typeface="Arial" panose="020B0604020202020204" pitchFamily="34" charset="0"/>
              </a:rPr>
              <a:t>Je feiner oder kleiner geschnitten das Fleisch ist, desto kürzer ist seine Lagerfähigkeit.</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Je nach Fleischsorte und vorangegangener Lagerung beim Metzger ist die Haltbarkeit im Kühlschrank unterschiedlich.</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Haltbarkeitsdatum auf der Verpackung beachten bzw. den Metzger um Rat fragen.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Fleisch an der kühlsten Stelle des Kühlschrankes aufbewahren (auf der Glasplatte über dem Gemüsefach), ideal ist bei 0 bis 2 °C, nicht über 5 °C.</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Bei nicht </a:t>
            </a:r>
            <a:r>
              <a:rPr lang="de-CH" sz="1000" kern="1200" dirty="0" err="1">
                <a:solidFill>
                  <a:schemeClr val="tx1"/>
                </a:solidFill>
                <a:effectLst/>
                <a:latin typeface="Arial" panose="020B0604020202020204" pitchFamily="34" charset="0"/>
                <a:ea typeface="+mn-ea"/>
                <a:cs typeface="Arial" panose="020B0604020202020204" pitchFamily="34" charset="0"/>
              </a:rPr>
              <a:t>vakuumiertem</a:t>
            </a:r>
            <a:r>
              <a:rPr lang="de-CH" sz="1000" kern="1200" dirty="0">
                <a:solidFill>
                  <a:schemeClr val="tx1"/>
                </a:solidFill>
                <a:effectLst/>
                <a:latin typeface="Arial" panose="020B0604020202020204" pitchFamily="34" charset="0"/>
                <a:ea typeface="+mn-ea"/>
                <a:cs typeface="Arial" panose="020B0604020202020204" pitchFamily="34" charset="0"/>
              </a:rPr>
              <a:t> Fleisch darauf achten, dass auslaufender Fleischsaft nicht mit anderen Lebensmitteln in Berührung kommt.</a:t>
            </a:r>
          </a:p>
        </p:txBody>
      </p:sp>
      <p:sp>
        <p:nvSpPr>
          <p:cNvPr id="4" name="Foliennummernplatzhalter 3"/>
          <p:cNvSpPr>
            <a:spLocks noGrp="1"/>
          </p:cNvSpPr>
          <p:nvPr>
            <p:ph type="sldNum" sz="quarter" idx="10"/>
          </p:nvPr>
        </p:nvSpPr>
        <p:spPr/>
        <p:txBody>
          <a:bodyPr/>
          <a:lstStyle/>
          <a:p>
            <a:fld id="{45F68AB1-483B-454E-8777-11E77A104FD1}" type="slidenum">
              <a:rPr lang="de-CH" smtClean="0"/>
              <a:t>11</a:t>
            </a:fld>
            <a:endParaRPr lang="de-CH"/>
          </a:p>
        </p:txBody>
      </p:sp>
    </p:spTree>
    <p:extLst>
      <p:ext uri="{BB962C8B-B14F-4D97-AF65-F5344CB8AC3E}">
        <p14:creationId xmlns:p14="http://schemas.microsoft.com/office/powerpoint/2010/main" val="233493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b="1" kern="1200" dirty="0">
                <a:solidFill>
                  <a:schemeClr val="tx1"/>
                </a:solidFill>
                <a:effectLst/>
                <a:latin typeface="Arial" panose="020B0604020202020204" pitchFamily="34" charset="0"/>
                <a:ea typeface="+mn-ea"/>
                <a:cs typeface="Arial" panose="020B0604020202020204" pitchFamily="34" charset="0"/>
              </a:rPr>
              <a:t>Tipps für Fleisch tiefkühlen:</a:t>
            </a:r>
            <a:endParaRPr lang="de-CH" sz="1000" kern="1200" dirty="0">
              <a:solidFill>
                <a:schemeClr val="tx1"/>
              </a:solidFill>
              <a:effectLst/>
              <a:latin typeface="Arial" panose="020B0604020202020204" pitchFamily="34" charset="0"/>
              <a:ea typeface="+mn-ea"/>
              <a:cs typeface="Arial" panose="020B0604020202020204" pitchFamily="34" charset="0"/>
            </a:endParaRPr>
          </a:p>
          <a:p>
            <a:pPr lvl="0"/>
            <a:r>
              <a:rPr lang="de-CH" sz="1000" kern="1200" dirty="0">
                <a:solidFill>
                  <a:schemeClr val="tx1"/>
                </a:solidFill>
                <a:effectLst/>
                <a:latin typeface="Arial" panose="020B0604020202020204" pitchFamily="34" charset="0"/>
                <a:ea typeface="+mn-ea"/>
                <a:cs typeface="Arial" panose="020B0604020202020204" pitchFamily="34" charset="0"/>
              </a:rPr>
              <a:t>Fleisch eignet sich sehr gut zum Tiefkühlen. Lagertemperatur ist bei mindestens minus 18 °C.</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Am besten werden die Fleischstücke so portioniert, wie sie später verwendet werden.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Fleisch möglichst vor dem Tiefkühlen </a:t>
            </a:r>
            <a:r>
              <a:rPr lang="de-CH" sz="1000" kern="1200" dirty="0" err="1">
                <a:solidFill>
                  <a:schemeClr val="tx1"/>
                </a:solidFill>
                <a:effectLst/>
                <a:latin typeface="Arial" panose="020B0604020202020204" pitchFamily="34" charset="0"/>
                <a:ea typeface="+mn-ea"/>
                <a:cs typeface="Arial" panose="020B0604020202020204" pitchFamily="34" charset="0"/>
              </a:rPr>
              <a:t>vakuumieren</a:t>
            </a:r>
            <a:r>
              <a:rPr lang="de-CH" sz="1000" kern="1200" dirty="0">
                <a:solidFill>
                  <a:schemeClr val="tx1"/>
                </a:solidFill>
                <a:effectLst/>
                <a:latin typeface="Arial" panose="020B0604020202020204" pitchFamily="34" charset="0"/>
                <a:ea typeface="+mn-ea"/>
                <a:cs typeface="Arial" panose="020B0604020202020204" pitchFamily="34" charset="0"/>
              </a:rPr>
              <a:t> (Gefrierbrand wird verhindert = austrocknen der Randschichten). Notfalls mit Alufolie dicht umwickeln oder in einen Gefrierbeutel verpacken. Für langes Tiefkühlen eignet sich das </a:t>
            </a:r>
            <a:r>
              <a:rPr lang="de-CH" sz="1000" kern="1200" dirty="0" err="1">
                <a:solidFill>
                  <a:schemeClr val="tx1"/>
                </a:solidFill>
                <a:effectLst/>
                <a:latin typeface="Arial" panose="020B0604020202020204" pitchFamily="34" charset="0"/>
                <a:ea typeface="+mn-ea"/>
                <a:cs typeface="Arial" panose="020B0604020202020204" pitchFamily="34" charset="0"/>
              </a:rPr>
              <a:t>vakuumierte</a:t>
            </a:r>
            <a:r>
              <a:rPr lang="de-CH" sz="1000" kern="1200" dirty="0">
                <a:solidFill>
                  <a:schemeClr val="tx1"/>
                </a:solidFill>
                <a:effectLst/>
                <a:latin typeface="Arial" panose="020B0604020202020204" pitchFamily="34" charset="0"/>
                <a:ea typeface="+mn-ea"/>
                <a:cs typeface="Arial" panose="020B0604020202020204" pitchFamily="34" charset="0"/>
              </a:rPr>
              <a:t> Fleisch besser.</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Bei portionierten Fleischstücken (Koteletts, Schnitzel etc.) ist es vorteilhaft eine Folie (ideal wäre die Plastikfolie) zwischen die Fleischstücke zu legen.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Paniertes vor dem Einfrieren panieren.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Hacksteaks oder kleine Fleischstücke zuerst einzeln lose nebeneinander einfrieren, danach verpacken und sofort weiter gefrieren. (Form wird erhalten und Fleischstücke können einzeln aus der Verpackung entnommen werden).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Jedes </a:t>
            </a:r>
            <a:r>
              <a:rPr lang="de-CH" sz="1000" kern="1200" dirty="0" err="1">
                <a:solidFill>
                  <a:schemeClr val="tx1"/>
                </a:solidFill>
                <a:effectLst/>
                <a:latin typeface="Arial" panose="020B0604020202020204" pitchFamily="34" charset="0"/>
                <a:ea typeface="+mn-ea"/>
                <a:cs typeface="Arial" panose="020B0604020202020204" pitchFamily="34" charset="0"/>
              </a:rPr>
              <a:t>Tiefkühlpäcklein</a:t>
            </a:r>
            <a:r>
              <a:rPr lang="de-CH" sz="1000" kern="1200" dirty="0">
                <a:solidFill>
                  <a:schemeClr val="tx1"/>
                </a:solidFill>
                <a:effectLst/>
                <a:latin typeface="Arial" panose="020B0604020202020204" pitchFamily="34" charset="0"/>
                <a:ea typeface="+mn-ea"/>
                <a:cs typeface="Arial" panose="020B0604020202020204" pitchFamily="34" charset="0"/>
              </a:rPr>
              <a:t> vor dem Tiefkühlen mit Inhalt, Gewicht und Datum beschriften. Spezialkleber, die auch bei -18 °C halten, bekommt man im Fachgeschäft. Tiefkühlbeutel können auch direkt mit einem wasserfesten Stift beschriftet werden.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Je schneller und je kälter Fleisch eingefroren wird, desto geringer ist der Flüssigkeitsverlust beim Wiederauftauen.</a:t>
            </a:r>
          </a:p>
          <a:p>
            <a:pPr lvl="0"/>
            <a:r>
              <a:rPr lang="de-CH" sz="1000" kern="1200" dirty="0">
                <a:solidFill>
                  <a:schemeClr val="tx1"/>
                </a:solidFill>
                <a:effectLst/>
                <a:latin typeface="Arial" panose="020B0604020202020204" pitchFamily="34" charset="0"/>
                <a:ea typeface="+mn-ea"/>
                <a:cs typeface="Arial" panose="020B0604020202020204" pitchFamily="34" charset="0"/>
              </a:rPr>
              <a:t>Für flache Pakete sorgen, sie erlauben ein schnelleres Durchgefrieren.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Je weniger Fett das Fleisch enthält, desto länger lässt es sich im Tiefkühler aufbewahren.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Geräuchertes Fleisch wird in der Regel nicht tiefgefroren, da es auch so über längere Zeit haltbar ist.</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Das Gefrieren von Wurstwaren ist nur in Ausnahmefällen zu empfehlen, weil die Struktur der Wurst durch den Gefrierprozess leidet und das Produkt an Konsistenz einbüsst. Gekochter Schinken ist für die Tiefkühlung ungeeignet, er wird faserig und trocken.</a:t>
            </a:r>
          </a:p>
        </p:txBody>
      </p:sp>
      <p:sp>
        <p:nvSpPr>
          <p:cNvPr id="4" name="Foliennummernplatzhalter 3"/>
          <p:cNvSpPr>
            <a:spLocks noGrp="1"/>
          </p:cNvSpPr>
          <p:nvPr>
            <p:ph type="sldNum" sz="quarter" idx="10"/>
          </p:nvPr>
        </p:nvSpPr>
        <p:spPr/>
        <p:txBody>
          <a:bodyPr/>
          <a:lstStyle/>
          <a:p>
            <a:fld id="{45F68AB1-483B-454E-8777-11E77A104FD1}" type="slidenum">
              <a:rPr lang="de-CH" smtClean="0"/>
              <a:t>12</a:t>
            </a:fld>
            <a:endParaRPr lang="de-CH"/>
          </a:p>
        </p:txBody>
      </p:sp>
    </p:spTree>
    <p:extLst>
      <p:ext uri="{BB962C8B-B14F-4D97-AF65-F5344CB8AC3E}">
        <p14:creationId xmlns:p14="http://schemas.microsoft.com/office/powerpoint/2010/main" val="134726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000" b="1" kern="1200" dirty="0">
                <a:solidFill>
                  <a:schemeClr val="tx1"/>
                </a:solidFill>
                <a:effectLst/>
                <a:latin typeface="Arial" panose="020B0604020202020204" pitchFamily="34" charset="0"/>
                <a:ea typeface="+mn-ea"/>
                <a:cs typeface="Arial" panose="020B0604020202020204" pitchFamily="34" charset="0"/>
              </a:rPr>
              <a:t>Tipps für Fleisch auftauen:</a:t>
            </a:r>
            <a:endParaRPr lang="de-CH" sz="1000" kern="1200" dirty="0">
              <a:solidFill>
                <a:schemeClr val="tx1"/>
              </a:solidFill>
              <a:effectLst/>
              <a:latin typeface="Arial" panose="020B0604020202020204" pitchFamily="34" charset="0"/>
              <a:ea typeface="+mn-ea"/>
              <a:cs typeface="Arial" panose="020B0604020202020204" pitchFamily="34" charset="0"/>
            </a:endParaRPr>
          </a:p>
          <a:p>
            <a:pPr lvl="0"/>
            <a:r>
              <a:rPr lang="de-CH" sz="1000" kern="1200" dirty="0">
                <a:solidFill>
                  <a:schemeClr val="tx1"/>
                </a:solidFill>
                <a:effectLst/>
                <a:latin typeface="Arial" panose="020B0604020202020204" pitchFamily="34" charset="0"/>
                <a:ea typeface="+mn-ea"/>
                <a:cs typeface="Arial" panose="020B0604020202020204" pitchFamily="34" charset="0"/>
              </a:rPr>
              <a:t>Tiefgekühltes Fleisch soll grundsätzlich im Kühlschrank aufgetaut werden. Je nach Grösse des Stücks kann dies 12 bis 24 Stunden dauern. Durch schnelles Auftauen verliert Fleisch mehr Fleischsaft und wird dadurch trocken.</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Notfalls kann ein Fleischstück in der Verpackung, unter fliessend kaltem Wasser oder im kalten Wasserbad in kürzerer Zeit aufgetaut werden. Auf keinen Fall aber sollte Fleisch gefroren gebraten oder geschmort werden, auch wenn dies bei Steaks oder Schnitzel manchmal empfohlen wird.</a:t>
            </a:r>
          </a:p>
          <a:p>
            <a:r>
              <a:rPr lang="de-CH" sz="1000" kern="1200" dirty="0">
                <a:solidFill>
                  <a:schemeClr val="tx1"/>
                </a:solidFill>
                <a:effectLst/>
                <a:latin typeface="Arial" panose="020B0604020202020204" pitchFamily="34" charset="0"/>
                <a:ea typeface="+mn-ea"/>
                <a:cs typeface="Arial" panose="020B0604020202020204" pitchFamily="34" charset="0"/>
              </a:rPr>
              <a:t> </a:t>
            </a:r>
          </a:p>
          <a:p>
            <a:pPr lvl="0"/>
            <a:r>
              <a:rPr lang="de-CH" sz="1000" kern="1200" dirty="0">
                <a:solidFill>
                  <a:schemeClr val="tx1"/>
                </a:solidFill>
                <a:effectLst/>
                <a:latin typeface="Arial" panose="020B0604020202020204" pitchFamily="34" charset="0"/>
                <a:ea typeface="+mn-ea"/>
                <a:cs typeface="Arial" panose="020B0604020202020204" pitchFamily="34" charset="0"/>
              </a:rPr>
              <a:t>Aufgetautes Fleisch muss rasch verbraucht und darf keinesfalls ein zweites Mal eingefroren werden.</a:t>
            </a:r>
          </a:p>
          <a:p>
            <a:r>
              <a:rPr lang="de-CH" sz="1000" b="1" kern="1200" dirty="0">
                <a:solidFill>
                  <a:schemeClr val="tx1"/>
                </a:solidFill>
                <a:effectLst/>
                <a:latin typeface="Arial" panose="020B0604020202020204" pitchFamily="34" charset="0"/>
                <a:ea typeface="+mn-ea"/>
                <a:cs typeface="Arial" panose="020B0604020202020204" pitchFamily="34" charset="0"/>
              </a:rPr>
              <a:t> </a:t>
            </a:r>
            <a:endParaRPr lang="de-CH" sz="1000" kern="1200" dirty="0">
              <a:solidFill>
                <a:schemeClr val="tx1"/>
              </a:solidFill>
              <a:effectLst/>
              <a:latin typeface="Arial" panose="020B0604020202020204" pitchFamily="34" charset="0"/>
              <a:ea typeface="+mn-ea"/>
              <a:cs typeface="Arial" panose="020B0604020202020204" pitchFamily="34" charset="0"/>
            </a:endParaRPr>
          </a:p>
          <a:p>
            <a:r>
              <a:rPr lang="de-CH" sz="1000" b="1" kern="1200" dirty="0">
                <a:solidFill>
                  <a:schemeClr val="tx1"/>
                </a:solidFill>
                <a:effectLst/>
                <a:latin typeface="Arial" panose="020B0604020202020204" pitchFamily="34" charset="0"/>
                <a:ea typeface="+mn-ea"/>
                <a:cs typeface="Arial" panose="020B0604020202020204" pitchFamily="34" charset="0"/>
              </a:rPr>
              <a:t>Zusatzdokumente</a:t>
            </a:r>
            <a:endParaRPr lang="de-CH" sz="1000" kern="1200" dirty="0">
              <a:solidFill>
                <a:schemeClr val="tx1"/>
              </a:solidFill>
              <a:effectLst/>
              <a:latin typeface="Arial" panose="020B0604020202020204" pitchFamily="34" charset="0"/>
              <a:ea typeface="+mn-ea"/>
              <a:cs typeface="Arial" panose="020B0604020202020204" pitchFamily="34" charset="0"/>
            </a:endParaRPr>
          </a:p>
          <a:p>
            <a:r>
              <a:rPr lang="de-CH" sz="1000" u="sng" kern="1200" dirty="0">
                <a:solidFill>
                  <a:schemeClr val="tx1"/>
                </a:solidFill>
                <a:effectLst/>
                <a:latin typeface="Arial" panose="020B0604020202020204" pitchFamily="34" charset="0"/>
                <a:ea typeface="+mn-ea"/>
                <a:cs typeface="Arial" panose="020B0604020202020204" pitchFamily="34" charset="0"/>
              </a:rPr>
              <a:t>Tiefkühltabelle für Fleisch</a:t>
            </a:r>
            <a:endParaRPr lang="de-CH" sz="1000" kern="1200" dirty="0">
              <a:solidFill>
                <a:schemeClr val="tx1"/>
              </a:solidFill>
              <a:effectLst/>
              <a:latin typeface="Arial" panose="020B0604020202020204" pitchFamily="34" charset="0"/>
              <a:ea typeface="+mn-ea"/>
              <a:cs typeface="Arial" panose="020B0604020202020204" pitchFamily="34" charset="0"/>
            </a:endParaRPr>
          </a:p>
          <a:p>
            <a:r>
              <a:rPr lang="de-CH" sz="1000" u="sng" kern="1200" dirty="0">
                <a:solidFill>
                  <a:schemeClr val="tx1"/>
                </a:solidFill>
                <a:effectLst/>
                <a:latin typeface="Arial" panose="020B0604020202020204" pitchFamily="34" charset="0"/>
                <a:ea typeface="+mn-ea"/>
                <a:cs typeface="Arial" panose="020B0604020202020204" pitchFamily="34" charset="0"/>
              </a:rPr>
              <a:t>Umgang mit rohem Fleisch, BLV</a:t>
            </a:r>
            <a:endParaRPr lang="de-CH"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45F68AB1-483B-454E-8777-11E77A104FD1}" type="slidenum">
              <a:rPr lang="de-CH" smtClean="0"/>
              <a:t>13</a:t>
            </a:fld>
            <a:endParaRPr lang="de-CH"/>
          </a:p>
        </p:txBody>
      </p:sp>
    </p:spTree>
    <p:extLst>
      <p:ext uri="{BB962C8B-B14F-4D97-AF65-F5344CB8AC3E}">
        <p14:creationId xmlns:p14="http://schemas.microsoft.com/office/powerpoint/2010/main" val="1334425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bis an Folienrand re u li">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5BF3F377-B474-47F4-A904-24ED28594867}"/>
              </a:ext>
            </a:extLst>
          </p:cNvPr>
          <p:cNvSpPr>
            <a:spLocks noGrp="1"/>
          </p:cNvSpPr>
          <p:nvPr>
            <p:ph type="pic" idx="1" hasCustomPrompt="1"/>
          </p:nvPr>
        </p:nvSpPr>
        <p:spPr>
          <a:xfrm>
            <a:off x="0" y="1443131"/>
            <a:ext cx="11607799" cy="5811744"/>
          </a:xfrm>
        </p:spPr>
        <p:txBody>
          <a:bodyPr>
            <a:normAutofit/>
          </a:bodyPr>
          <a:lstStyle>
            <a:lvl1pPr marL="0" indent="0">
              <a:buNone/>
              <a:defRPr sz="24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8" name="Titel 1">
            <a:extLst>
              <a:ext uri="{FF2B5EF4-FFF2-40B4-BE49-F238E27FC236}">
                <a16:creationId xmlns:a16="http://schemas.microsoft.com/office/drawing/2014/main" id="{FD8A13F7-1B3D-49AE-AE83-EDCC11F47C6B}"/>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9" name="Textplatzhalter 2">
            <a:extLst>
              <a:ext uri="{FF2B5EF4-FFF2-40B4-BE49-F238E27FC236}">
                <a16:creationId xmlns:a16="http://schemas.microsoft.com/office/drawing/2014/main" id="{4B5AF30D-7469-44F0-8302-ED99973FD350}"/>
              </a:ext>
            </a:extLst>
          </p:cNvPr>
          <p:cNvSpPr>
            <a:spLocks noGrp="1"/>
          </p:cNvSpPr>
          <p:nvPr>
            <p:ph type="body" idx="10"/>
          </p:nvPr>
        </p:nvSpPr>
        <p:spPr>
          <a:xfrm>
            <a:off x="403225" y="849086"/>
            <a:ext cx="9365465"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866703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reit und 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5BF3F377-B474-47F4-A904-24ED28594867}"/>
              </a:ext>
            </a:extLst>
          </p:cNvPr>
          <p:cNvSpPr>
            <a:spLocks noGrp="1"/>
          </p:cNvSpPr>
          <p:nvPr>
            <p:ph type="pic" idx="1" hasCustomPrompt="1"/>
          </p:nvPr>
        </p:nvSpPr>
        <p:spPr>
          <a:xfrm>
            <a:off x="7604575" y="1433019"/>
            <a:ext cx="3600000" cy="5424393"/>
          </a:xfrm>
        </p:spPr>
        <p:txBody>
          <a:bodyPr>
            <a:normAutofit/>
          </a:bodyPr>
          <a:lstStyle>
            <a:lvl1pPr marL="0" indent="0">
              <a:buNone/>
              <a:defRPr sz="20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4" name="Textplatzhalter 3">
            <a:extLst>
              <a:ext uri="{FF2B5EF4-FFF2-40B4-BE49-F238E27FC236}">
                <a16:creationId xmlns:a16="http://schemas.microsoft.com/office/drawing/2014/main" id="{54CEF500-F8A6-4879-907E-94D69B9141EA}"/>
              </a:ext>
            </a:extLst>
          </p:cNvPr>
          <p:cNvSpPr>
            <a:spLocks noGrp="1"/>
          </p:cNvSpPr>
          <p:nvPr>
            <p:ph type="body" sz="half" idx="2"/>
          </p:nvPr>
        </p:nvSpPr>
        <p:spPr>
          <a:xfrm>
            <a:off x="403223" y="1443131"/>
            <a:ext cx="6840000" cy="5424393"/>
          </a:xfrm>
        </p:spPr>
        <p:txBody>
          <a:bodyPr>
            <a:normAutofit/>
          </a:bodyPr>
          <a:lstStyle>
            <a:lvl1pPr marL="0" indent="0">
              <a:buFont typeface="Symbol" panose="05050102010706020507" pitchFamily="18" charset="2"/>
              <a:buNone/>
              <a:defRPr sz="2400"/>
            </a:lvl1pPr>
            <a:lvl2pPr marL="435300" indent="0">
              <a:buNone/>
              <a:defRPr sz="1333"/>
            </a:lvl2pPr>
            <a:lvl3pPr marL="870600" indent="0">
              <a:buNone/>
              <a:defRPr sz="1143"/>
            </a:lvl3pPr>
            <a:lvl4pPr marL="1305900" indent="0">
              <a:buNone/>
              <a:defRPr sz="952"/>
            </a:lvl4pPr>
            <a:lvl5pPr marL="1741200" indent="0">
              <a:buNone/>
              <a:defRPr sz="952"/>
            </a:lvl5pPr>
            <a:lvl6pPr marL="2176501" indent="0">
              <a:buNone/>
              <a:defRPr sz="952"/>
            </a:lvl6pPr>
            <a:lvl7pPr marL="2611801" indent="0">
              <a:buNone/>
              <a:defRPr sz="952"/>
            </a:lvl7pPr>
            <a:lvl8pPr marL="3047101" indent="0">
              <a:buNone/>
              <a:defRPr sz="952"/>
            </a:lvl8pPr>
            <a:lvl9pPr marL="3482401" indent="0">
              <a:buNone/>
              <a:defRPr sz="952"/>
            </a:lvl9pPr>
          </a:lstStyle>
          <a:p>
            <a:pPr lvl="0"/>
            <a:r>
              <a:rPr lang="de-DE"/>
              <a:t>Mastertextformat bearbeiten</a:t>
            </a:r>
          </a:p>
        </p:txBody>
      </p:sp>
      <p:sp>
        <p:nvSpPr>
          <p:cNvPr id="8" name="Titel 1">
            <a:extLst>
              <a:ext uri="{FF2B5EF4-FFF2-40B4-BE49-F238E27FC236}">
                <a16:creationId xmlns:a16="http://schemas.microsoft.com/office/drawing/2014/main" id="{FD8A13F7-1B3D-49AE-AE83-EDCC11F47C6B}"/>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9" name="Textplatzhalter 2">
            <a:extLst>
              <a:ext uri="{FF2B5EF4-FFF2-40B4-BE49-F238E27FC236}">
                <a16:creationId xmlns:a16="http://schemas.microsoft.com/office/drawing/2014/main" id="{4B5AF30D-7469-44F0-8302-ED99973FD350}"/>
              </a:ext>
            </a:extLst>
          </p:cNvPr>
          <p:cNvSpPr>
            <a:spLocks noGrp="1"/>
          </p:cNvSpPr>
          <p:nvPr>
            <p:ph type="body" idx="10"/>
          </p:nvPr>
        </p:nvSpPr>
        <p:spPr>
          <a:xfrm>
            <a:off x="403225" y="849086"/>
            <a:ext cx="9365465"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2" name="Foliennummernplatzhalter 1">
            <a:extLst>
              <a:ext uri="{FF2B5EF4-FFF2-40B4-BE49-F238E27FC236}">
                <a16:creationId xmlns:a16="http://schemas.microsoft.com/office/drawing/2014/main" id="{529216FD-38B8-4074-A6A5-82238E00EB45}"/>
              </a:ext>
            </a:extLst>
          </p:cNvPr>
          <p:cNvSpPr>
            <a:spLocks noGrp="1"/>
          </p:cNvSpPr>
          <p:nvPr>
            <p:ph type="sldNum" sz="quarter" idx="11"/>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354851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chmal und Diagramm">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4CEF500-F8A6-4879-907E-94D69B9141EA}"/>
              </a:ext>
            </a:extLst>
          </p:cNvPr>
          <p:cNvSpPr>
            <a:spLocks noGrp="1"/>
          </p:cNvSpPr>
          <p:nvPr>
            <p:ph type="body" sz="half" idx="2"/>
          </p:nvPr>
        </p:nvSpPr>
        <p:spPr>
          <a:xfrm>
            <a:off x="403224" y="1443131"/>
            <a:ext cx="3598407" cy="5424393"/>
          </a:xfrm>
        </p:spPr>
        <p:txBody>
          <a:bodyPr>
            <a:normAutofit/>
          </a:bodyPr>
          <a:lstStyle>
            <a:lvl1pPr marL="0" indent="0">
              <a:buNone/>
              <a:defRPr sz="2400"/>
            </a:lvl1pPr>
            <a:lvl2pPr marL="435300" indent="0">
              <a:buNone/>
              <a:defRPr sz="1333"/>
            </a:lvl2pPr>
            <a:lvl3pPr marL="870600" indent="0">
              <a:buNone/>
              <a:defRPr sz="1143"/>
            </a:lvl3pPr>
            <a:lvl4pPr marL="1305900" indent="0">
              <a:buNone/>
              <a:defRPr sz="952"/>
            </a:lvl4pPr>
            <a:lvl5pPr marL="1741200" indent="0">
              <a:buNone/>
              <a:defRPr sz="952"/>
            </a:lvl5pPr>
            <a:lvl6pPr marL="2176501" indent="0">
              <a:buNone/>
              <a:defRPr sz="952"/>
            </a:lvl6pPr>
            <a:lvl7pPr marL="2611801" indent="0">
              <a:buNone/>
              <a:defRPr sz="952"/>
            </a:lvl7pPr>
            <a:lvl8pPr marL="3047101" indent="0">
              <a:buNone/>
              <a:defRPr sz="952"/>
            </a:lvl8pPr>
            <a:lvl9pPr marL="3482401" indent="0">
              <a:buNone/>
              <a:defRPr sz="952"/>
            </a:lvl9pPr>
          </a:lstStyle>
          <a:p>
            <a:pPr lvl="0"/>
            <a:r>
              <a:rPr lang="de-DE"/>
              <a:t>Mastertextformat bearbeiten</a:t>
            </a:r>
          </a:p>
        </p:txBody>
      </p:sp>
      <p:sp>
        <p:nvSpPr>
          <p:cNvPr id="8" name="Titel 1">
            <a:extLst>
              <a:ext uri="{FF2B5EF4-FFF2-40B4-BE49-F238E27FC236}">
                <a16:creationId xmlns:a16="http://schemas.microsoft.com/office/drawing/2014/main" id="{FD8A13F7-1B3D-49AE-AE83-EDCC11F47C6B}"/>
              </a:ext>
            </a:extLst>
          </p:cNvPr>
          <p:cNvSpPr>
            <a:spLocks noGrp="1"/>
          </p:cNvSpPr>
          <p:nvPr>
            <p:ph type="title"/>
          </p:nvPr>
        </p:nvSpPr>
        <p:spPr>
          <a:xfrm>
            <a:off x="384563" y="335902"/>
            <a:ext cx="9384126" cy="401216"/>
          </a:xfrm>
        </p:spPr>
        <p:txBody>
          <a:bodyPr anchor="t" anchorCtr="0"/>
          <a:lstStyle/>
          <a:p>
            <a:r>
              <a:rPr lang="de-DE"/>
              <a:t>Mastertitelformat bearbeiten</a:t>
            </a:r>
            <a:endParaRPr lang="de-CH" dirty="0"/>
          </a:p>
        </p:txBody>
      </p:sp>
      <p:sp>
        <p:nvSpPr>
          <p:cNvPr id="9" name="Textplatzhalter 2">
            <a:extLst>
              <a:ext uri="{FF2B5EF4-FFF2-40B4-BE49-F238E27FC236}">
                <a16:creationId xmlns:a16="http://schemas.microsoft.com/office/drawing/2014/main" id="{4B5AF30D-7469-44F0-8302-ED99973FD350}"/>
              </a:ext>
            </a:extLst>
          </p:cNvPr>
          <p:cNvSpPr>
            <a:spLocks noGrp="1"/>
          </p:cNvSpPr>
          <p:nvPr>
            <p:ph type="body" idx="10"/>
          </p:nvPr>
        </p:nvSpPr>
        <p:spPr>
          <a:xfrm>
            <a:off x="403226" y="849086"/>
            <a:ext cx="9365463"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5" name="Diagrammplatzhalter 4">
            <a:extLst>
              <a:ext uri="{FF2B5EF4-FFF2-40B4-BE49-F238E27FC236}">
                <a16:creationId xmlns:a16="http://schemas.microsoft.com/office/drawing/2014/main" id="{7A2D8ABF-6C13-41FA-A279-9604540F2AC6}"/>
              </a:ext>
            </a:extLst>
          </p:cNvPr>
          <p:cNvSpPr>
            <a:spLocks noGrp="1"/>
          </p:cNvSpPr>
          <p:nvPr>
            <p:ph type="chart" sz="quarter" idx="11" hasCustomPrompt="1"/>
          </p:nvPr>
        </p:nvSpPr>
        <p:spPr>
          <a:xfrm>
            <a:off x="4381500" y="1443038"/>
            <a:ext cx="6823075" cy="5424487"/>
          </a:xfrm>
        </p:spPr>
        <p:txBody>
          <a:bodyPr>
            <a:normAutofit/>
          </a:bodyPr>
          <a:lstStyle>
            <a:lvl1pPr marL="0" marR="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sz="2000"/>
            </a:lvl1pPr>
          </a:lstStyle>
          <a:p>
            <a:pPr marL="0" marR="0" lvl="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a:pPr>
            <a:r>
              <a:rPr lang="de-CH" dirty="0"/>
              <a:t>Objekt anklicken um eine Diagramm zu erstellen</a:t>
            </a:r>
          </a:p>
          <a:p>
            <a:endParaRPr lang="de-CH" dirty="0"/>
          </a:p>
        </p:txBody>
      </p:sp>
      <p:sp>
        <p:nvSpPr>
          <p:cNvPr id="2" name="Foliennummernplatzhalter 1">
            <a:extLst>
              <a:ext uri="{FF2B5EF4-FFF2-40B4-BE49-F238E27FC236}">
                <a16:creationId xmlns:a16="http://schemas.microsoft.com/office/drawing/2014/main" id="{F8E09BF4-629E-406A-8E49-9A7734A9625A}"/>
              </a:ext>
            </a:extLst>
          </p:cNvPr>
          <p:cNvSpPr>
            <a:spLocks noGrp="1"/>
          </p:cNvSpPr>
          <p:nvPr>
            <p:ph type="sldNum" sz="quarter" idx="12"/>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3259152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Diagramm">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FD8A13F7-1B3D-49AE-AE83-EDCC11F47C6B}"/>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9" name="Textplatzhalter 2">
            <a:extLst>
              <a:ext uri="{FF2B5EF4-FFF2-40B4-BE49-F238E27FC236}">
                <a16:creationId xmlns:a16="http://schemas.microsoft.com/office/drawing/2014/main" id="{4B5AF30D-7469-44F0-8302-ED99973FD350}"/>
              </a:ext>
            </a:extLst>
          </p:cNvPr>
          <p:cNvSpPr>
            <a:spLocks noGrp="1"/>
          </p:cNvSpPr>
          <p:nvPr>
            <p:ph type="body" idx="10"/>
          </p:nvPr>
        </p:nvSpPr>
        <p:spPr>
          <a:xfrm>
            <a:off x="403225" y="849086"/>
            <a:ext cx="9384127"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5" name="Diagrammplatzhalter 4">
            <a:extLst>
              <a:ext uri="{FF2B5EF4-FFF2-40B4-BE49-F238E27FC236}">
                <a16:creationId xmlns:a16="http://schemas.microsoft.com/office/drawing/2014/main" id="{7A2D8ABF-6C13-41FA-A279-9604540F2AC6}"/>
              </a:ext>
            </a:extLst>
          </p:cNvPr>
          <p:cNvSpPr>
            <a:spLocks noGrp="1"/>
          </p:cNvSpPr>
          <p:nvPr>
            <p:ph type="chart" sz="quarter" idx="11" hasCustomPrompt="1"/>
          </p:nvPr>
        </p:nvSpPr>
        <p:spPr>
          <a:xfrm>
            <a:off x="403226" y="1443038"/>
            <a:ext cx="10801350" cy="5424487"/>
          </a:xfrm>
        </p:spPr>
        <p:txBody>
          <a:bodyPr>
            <a:normAutofit/>
          </a:bodyPr>
          <a:lstStyle>
            <a:lvl1pPr marL="0" marR="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sz="2400"/>
            </a:lvl1pPr>
          </a:lstStyle>
          <a:p>
            <a:pPr marL="0" marR="0" lvl="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a:pPr>
            <a:r>
              <a:rPr lang="de-CH" dirty="0"/>
              <a:t>Objekt anklicken um eine Diagramm zu erstellen</a:t>
            </a:r>
          </a:p>
          <a:p>
            <a:endParaRPr lang="de-CH" dirty="0"/>
          </a:p>
        </p:txBody>
      </p:sp>
      <p:sp>
        <p:nvSpPr>
          <p:cNvPr id="2" name="Foliennummernplatzhalter 1">
            <a:extLst>
              <a:ext uri="{FF2B5EF4-FFF2-40B4-BE49-F238E27FC236}">
                <a16:creationId xmlns:a16="http://schemas.microsoft.com/office/drawing/2014/main" id="{8B1BD964-7EA3-4FB9-A663-215D3409F691}"/>
              </a:ext>
            </a:extLst>
          </p:cNvPr>
          <p:cNvSpPr>
            <a:spLocks noGrp="1"/>
          </p:cNvSpPr>
          <p:nvPr>
            <p:ph type="sldNum" sz="quarter" idx="12"/>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3908954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für Kapitelwechsel Bild und Text">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955A2E52-451F-4E06-8322-95B3DC9DC703}"/>
              </a:ext>
            </a:extLst>
          </p:cNvPr>
          <p:cNvSpPr>
            <a:spLocks noGrp="1"/>
          </p:cNvSpPr>
          <p:nvPr>
            <p:ph type="pic" sz="quarter" idx="10" hasCustomPrompt="1"/>
          </p:nvPr>
        </p:nvSpPr>
        <p:spPr>
          <a:xfrm>
            <a:off x="0" y="0"/>
            <a:ext cx="11607800" cy="7254875"/>
          </a:xfrm>
        </p:spPr>
        <p:txBody>
          <a:bodyPr>
            <a:normAutofit/>
          </a:bodyPr>
          <a:lstStyle>
            <a:lvl1pPr marL="0" marR="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sz="2400"/>
            </a:lvl1pPr>
          </a:lstStyle>
          <a:p>
            <a:pPr marL="0" marR="0" lvl="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a:pPr>
            <a:r>
              <a:rPr lang="de-CH" dirty="0"/>
              <a:t>Bilder aus «Einfügen» PlugIn Opix einfügen  </a:t>
            </a:r>
          </a:p>
          <a:p>
            <a:endParaRPr lang="de-CH" dirty="0"/>
          </a:p>
        </p:txBody>
      </p:sp>
      <p:sp>
        <p:nvSpPr>
          <p:cNvPr id="3" name="Titel 1">
            <a:extLst>
              <a:ext uri="{FF2B5EF4-FFF2-40B4-BE49-F238E27FC236}">
                <a16:creationId xmlns:a16="http://schemas.microsoft.com/office/drawing/2014/main" id="{6415DA6D-37E5-41B2-9872-10984991CF4F}"/>
              </a:ext>
            </a:extLst>
          </p:cNvPr>
          <p:cNvSpPr>
            <a:spLocks noGrp="1"/>
          </p:cNvSpPr>
          <p:nvPr>
            <p:ph type="ctrTitle"/>
          </p:nvPr>
        </p:nvSpPr>
        <p:spPr>
          <a:xfrm>
            <a:off x="403225" y="1187315"/>
            <a:ext cx="10801350" cy="2525771"/>
          </a:xfrm>
        </p:spPr>
        <p:txBody>
          <a:bodyPr anchor="b"/>
          <a:lstStyle>
            <a:lvl1pPr algn="l">
              <a:defRPr sz="5713">
                <a:solidFill>
                  <a:schemeClr val="bg1">
                    <a:lumMod val="95000"/>
                  </a:schemeClr>
                </a:solidFill>
              </a:defRPr>
            </a:lvl1pPr>
          </a:lstStyle>
          <a:p>
            <a:r>
              <a:rPr lang="de-DE"/>
              <a:t>Mastertitelformat bearbeiten</a:t>
            </a:r>
            <a:endParaRPr lang="de-CH" dirty="0"/>
          </a:p>
        </p:txBody>
      </p:sp>
      <p:sp>
        <p:nvSpPr>
          <p:cNvPr id="4" name="Untertitel 2">
            <a:extLst>
              <a:ext uri="{FF2B5EF4-FFF2-40B4-BE49-F238E27FC236}">
                <a16:creationId xmlns:a16="http://schemas.microsoft.com/office/drawing/2014/main" id="{A073EA33-293F-48F1-90D6-C83EB7223D9C}"/>
              </a:ext>
            </a:extLst>
          </p:cNvPr>
          <p:cNvSpPr>
            <a:spLocks noGrp="1"/>
          </p:cNvSpPr>
          <p:nvPr>
            <p:ph type="subTitle" idx="1"/>
          </p:nvPr>
        </p:nvSpPr>
        <p:spPr>
          <a:xfrm>
            <a:off x="403224" y="3810489"/>
            <a:ext cx="10801349" cy="1751582"/>
          </a:xfrm>
        </p:spPr>
        <p:txBody>
          <a:bodyPr/>
          <a:lstStyle>
            <a:lvl1pPr marL="0" indent="0" algn="l">
              <a:buNone/>
              <a:defRPr sz="2285">
                <a:solidFill>
                  <a:schemeClr val="bg1">
                    <a:lumMod val="95000"/>
                  </a:schemeClr>
                </a:solidFill>
              </a:defRPr>
            </a:lvl1pPr>
            <a:lvl2pPr marL="435300" indent="0" algn="ctr">
              <a:buNone/>
              <a:defRPr sz="1904"/>
            </a:lvl2pPr>
            <a:lvl3pPr marL="870600" indent="0" algn="ctr">
              <a:buNone/>
              <a:defRPr sz="1714"/>
            </a:lvl3pPr>
            <a:lvl4pPr marL="1305900" indent="0" algn="ctr">
              <a:buNone/>
              <a:defRPr sz="1523"/>
            </a:lvl4pPr>
            <a:lvl5pPr marL="1741200" indent="0" algn="ctr">
              <a:buNone/>
              <a:defRPr sz="1523"/>
            </a:lvl5pPr>
            <a:lvl6pPr marL="2176501" indent="0" algn="ctr">
              <a:buNone/>
              <a:defRPr sz="1523"/>
            </a:lvl6pPr>
            <a:lvl7pPr marL="2611801" indent="0" algn="ctr">
              <a:buNone/>
              <a:defRPr sz="1523"/>
            </a:lvl7pPr>
            <a:lvl8pPr marL="3047101" indent="0" algn="ctr">
              <a:buNone/>
              <a:defRPr sz="1523"/>
            </a:lvl8pPr>
            <a:lvl9pPr marL="3482401" indent="0" algn="ctr">
              <a:buNone/>
              <a:defRPr sz="1523"/>
            </a:lvl9pPr>
          </a:lstStyle>
          <a:p>
            <a:r>
              <a:rPr lang="de-DE"/>
              <a:t>Master-Untertitelformat bearbeiten</a:t>
            </a:r>
            <a:endParaRPr lang="de-CH" dirty="0"/>
          </a:p>
        </p:txBody>
      </p:sp>
    </p:spTree>
    <p:extLst>
      <p:ext uri="{BB962C8B-B14F-4D97-AF65-F5344CB8AC3E}">
        <p14:creationId xmlns:p14="http://schemas.microsoft.com/office/powerpoint/2010/main" val="3758065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886AF62-B29D-41A2-80A3-51C8DBA59E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1607800" cy="7254875"/>
          </a:xfrm>
          <a:prstGeom prst="rect">
            <a:avLst/>
          </a:prstGeom>
        </p:spPr>
      </p:pic>
    </p:spTree>
    <p:extLst>
      <p:ext uri="{BB962C8B-B14F-4D97-AF65-F5344CB8AC3E}">
        <p14:creationId xmlns:p14="http://schemas.microsoft.com/office/powerpoint/2010/main" val="417739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aim und Bild">
    <p:spTree>
      <p:nvGrpSpPr>
        <p:cNvPr id="1" name=""/>
        <p:cNvGrpSpPr/>
        <p:nvPr/>
      </p:nvGrpSpPr>
      <p:grpSpPr>
        <a:xfrm>
          <a:off x="0" y="0"/>
          <a:ext cx="0" cy="0"/>
          <a:chOff x="0" y="0"/>
          <a:chExt cx="0" cy="0"/>
        </a:xfrm>
      </p:grpSpPr>
      <p:sp>
        <p:nvSpPr>
          <p:cNvPr id="6" name="Bildplatzhalter 5">
            <a:extLst>
              <a:ext uri="{FF2B5EF4-FFF2-40B4-BE49-F238E27FC236}">
                <a16:creationId xmlns:a16="http://schemas.microsoft.com/office/drawing/2014/main" id="{955A2E52-451F-4E06-8322-95B3DC9DC703}"/>
              </a:ext>
            </a:extLst>
          </p:cNvPr>
          <p:cNvSpPr>
            <a:spLocks noGrp="1"/>
          </p:cNvSpPr>
          <p:nvPr>
            <p:ph type="pic" sz="quarter" idx="10" hasCustomPrompt="1"/>
          </p:nvPr>
        </p:nvSpPr>
        <p:spPr>
          <a:xfrm>
            <a:off x="0" y="0"/>
            <a:ext cx="11607800" cy="7254875"/>
          </a:xfrm>
        </p:spPr>
        <p:txBody>
          <a:bodyPr>
            <a:normAutofit/>
          </a:bodyPr>
          <a:lstStyle>
            <a:lvl1pPr marL="0" marR="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sz="2400"/>
            </a:lvl1pPr>
          </a:lstStyle>
          <a:p>
            <a:pPr marL="0" marR="0" lvl="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a:pPr>
            <a:r>
              <a:rPr lang="de-CH" dirty="0"/>
              <a:t>Claim</a:t>
            </a:r>
          </a:p>
          <a:p>
            <a:pPr marL="0" marR="0" lvl="0" indent="0" algn="l" defTabSz="870600" rtl="0" eaLnBrk="1" fontAlgn="auto" latinLnBrk="0" hangingPunct="1">
              <a:lnSpc>
                <a:spcPct val="100000"/>
              </a:lnSpc>
              <a:spcBef>
                <a:spcPts val="0"/>
              </a:spcBef>
              <a:spcAft>
                <a:spcPts val="24"/>
              </a:spcAft>
              <a:buClrTx/>
              <a:buSzTx/>
              <a:buFont typeface="Symbol" panose="05050102010706020507" pitchFamily="18" charset="2"/>
              <a:buNone/>
              <a:tabLst/>
              <a:defRPr/>
            </a:pPr>
            <a:r>
              <a:rPr lang="de-CH" dirty="0"/>
              <a:t>Bild aus «Einfügen» PlugIn Opix einfügen  </a:t>
            </a:r>
          </a:p>
          <a:p>
            <a:endParaRPr lang="de-CH" dirty="0"/>
          </a:p>
        </p:txBody>
      </p:sp>
    </p:spTree>
    <p:extLst>
      <p:ext uri="{BB962C8B-B14F-4D97-AF65-F5344CB8AC3E}">
        <p14:creationId xmlns:p14="http://schemas.microsoft.com/office/powerpoint/2010/main" val="1139111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Text oder Objek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1DD0790-EEA2-4C88-9FCC-A0D9F42F54AE}"/>
              </a:ext>
            </a:extLst>
          </p:cNvPr>
          <p:cNvSpPr>
            <a:spLocks noGrp="1"/>
          </p:cNvSpPr>
          <p:nvPr>
            <p:ph idx="1"/>
          </p:nvPr>
        </p:nvSpPr>
        <p:spPr>
          <a:xfrm>
            <a:off x="403225" y="1455576"/>
            <a:ext cx="10801350" cy="5411948"/>
          </a:xfrm>
        </p:spPr>
        <p:txBody>
          <a:bodyPr/>
          <a:lstStyle>
            <a:lvl1pPr marL="361950" indent="-361950">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8" name="Textplatzhalter 2">
            <a:extLst>
              <a:ext uri="{FF2B5EF4-FFF2-40B4-BE49-F238E27FC236}">
                <a16:creationId xmlns:a16="http://schemas.microsoft.com/office/drawing/2014/main" id="{5AB65D56-EB44-4644-87A5-5A87918E1167}"/>
              </a:ext>
            </a:extLst>
          </p:cNvPr>
          <p:cNvSpPr>
            <a:spLocks noGrp="1"/>
          </p:cNvSpPr>
          <p:nvPr>
            <p:ph type="body" idx="10"/>
          </p:nvPr>
        </p:nvSpPr>
        <p:spPr>
          <a:xfrm>
            <a:off x="403226" y="849086"/>
            <a:ext cx="9365464"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4" name="Titel 3">
            <a:extLst>
              <a:ext uri="{FF2B5EF4-FFF2-40B4-BE49-F238E27FC236}">
                <a16:creationId xmlns:a16="http://schemas.microsoft.com/office/drawing/2014/main" id="{8172A60E-D7FE-4E87-9BFB-5282AC619FBD}"/>
              </a:ext>
            </a:extLst>
          </p:cNvPr>
          <p:cNvSpPr>
            <a:spLocks noGrp="1"/>
          </p:cNvSpPr>
          <p:nvPr>
            <p:ph type="title"/>
          </p:nvPr>
        </p:nvSpPr>
        <p:spPr/>
        <p:txBody>
          <a:bodyPr/>
          <a:lstStyle/>
          <a:p>
            <a:r>
              <a:rPr lang="de-DE"/>
              <a:t>Mastertitelformat bearbeiten</a:t>
            </a:r>
            <a:endParaRPr lang="de-CH"/>
          </a:p>
        </p:txBody>
      </p:sp>
      <p:sp>
        <p:nvSpPr>
          <p:cNvPr id="5" name="Foliennummernplatzhalter 4">
            <a:extLst>
              <a:ext uri="{FF2B5EF4-FFF2-40B4-BE49-F238E27FC236}">
                <a16:creationId xmlns:a16="http://schemas.microsoft.com/office/drawing/2014/main" id="{8877AD42-E3DE-415A-BB5B-A4E21E4F8022}"/>
              </a:ext>
            </a:extLst>
          </p:cNvPr>
          <p:cNvSpPr>
            <a:spLocks noGrp="1"/>
          </p:cNvSpPr>
          <p:nvPr>
            <p:ph type="sldNum" sz="quarter" idx="11"/>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20979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f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3B4A6-3DDE-42FD-AA53-FF6B19C1A7C5}"/>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8" name="Textplatzhalter 2">
            <a:extLst>
              <a:ext uri="{FF2B5EF4-FFF2-40B4-BE49-F238E27FC236}">
                <a16:creationId xmlns:a16="http://schemas.microsoft.com/office/drawing/2014/main" id="{5AB65D56-EB44-4644-87A5-5A87918E1167}"/>
              </a:ext>
            </a:extLst>
          </p:cNvPr>
          <p:cNvSpPr>
            <a:spLocks noGrp="1"/>
          </p:cNvSpPr>
          <p:nvPr>
            <p:ph type="body" idx="10"/>
          </p:nvPr>
        </p:nvSpPr>
        <p:spPr>
          <a:xfrm>
            <a:off x="403226" y="849086"/>
            <a:ext cx="9365464"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9" name="Textplatzhalter 2">
            <a:extLst>
              <a:ext uri="{FF2B5EF4-FFF2-40B4-BE49-F238E27FC236}">
                <a16:creationId xmlns:a16="http://schemas.microsoft.com/office/drawing/2014/main" id="{2A9BC0B7-02F1-4948-86DB-AD49DE8B1915}"/>
              </a:ext>
            </a:extLst>
          </p:cNvPr>
          <p:cNvSpPr>
            <a:spLocks noGrp="1"/>
          </p:cNvSpPr>
          <p:nvPr>
            <p:ph type="body" idx="11"/>
          </p:nvPr>
        </p:nvSpPr>
        <p:spPr>
          <a:xfrm>
            <a:off x="403225" y="1473775"/>
            <a:ext cx="10801350" cy="5393750"/>
          </a:xfrm>
        </p:spPr>
        <p:txBody>
          <a:bodyPr>
            <a:noAutofit/>
          </a:bodyPr>
          <a:lstStyle>
            <a:lvl1pPr marL="0" indent="0">
              <a:buNone/>
              <a:defRPr sz="3000" b="0">
                <a:solidFill>
                  <a:schemeClr val="tx1"/>
                </a:solidFill>
                <a:latin typeface="+mn-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3" name="Foliennummernplatzhalter 2">
            <a:extLst>
              <a:ext uri="{FF2B5EF4-FFF2-40B4-BE49-F238E27FC236}">
                <a16:creationId xmlns:a16="http://schemas.microsoft.com/office/drawing/2014/main" id="{019A5B34-08F0-43BF-8705-4D979D4956AE}"/>
              </a:ext>
            </a:extLst>
          </p:cNvPr>
          <p:cNvSpPr>
            <a:spLocks noGrp="1"/>
          </p:cNvSpPr>
          <p:nvPr>
            <p:ph type="sldNum" sz="quarter" idx="12"/>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268341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Objek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3B4A6-3DDE-42FD-AA53-FF6B19C1A7C5}"/>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3" name="Inhaltsplatzhalter 2">
            <a:extLst>
              <a:ext uri="{FF2B5EF4-FFF2-40B4-BE49-F238E27FC236}">
                <a16:creationId xmlns:a16="http://schemas.microsoft.com/office/drawing/2014/main" id="{01DD0790-EEA2-4C88-9FCC-A0D9F42F54AE}"/>
              </a:ext>
            </a:extLst>
          </p:cNvPr>
          <p:cNvSpPr>
            <a:spLocks noGrp="1"/>
          </p:cNvSpPr>
          <p:nvPr>
            <p:ph idx="1" hasCustomPrompt="1"/>
          </p:nvPr>
        </p:nvSpPr>
        <p:spPr>
          <a:xfrm>
            <a:off x="403225" y="1455576"/>
            <a:ext cx="10801350" cy="5411948"/>
          </a:xfrm>
        </p:spPr>
        <p:txBody>
          <a:bodyPr>
            <a:normAutofit/>
          </a:bodyPr>
          <a:lstStyle>
            <a:lvl1pPr marL="0" indent="0">
              <a:buNone/>
              <a:defRPr sz="2400"/>
            </a:lvl1pPr>
          </a:lstStyle>
          <a:p>
            <a:pPr lvl="0"/>
            <a:r>
              <a:rPr lang="de-CH" dirty="0"/>
              <a:t>Durch Klick auf Symbol ein Objekt einfügen</a:t>
            </a:r>
          </a:p>
          <a:p>
            <a:pPr lvl="0"/>
            <a:r>
              <a:rPr lang="de-CH" dirty="0"/>
              <a:t>Bilder aus «Einfügen» PlugIn </a:t>
            </a:r>
            <a:r>
              <a:rPr lang="de-CH" dirty="0" err="1"/>
              <a:t>Opix</a:t>
            </a:r>
            <a:r>
              <a:rPr lang="de-CH" dirty="0"/>
              <a:t> einfügen  </a:t>
            </a:r>
          </a:p>
        </p:txBody>
      </p:sp>
      <p:sp>
        <p:nvSpPr>
          <p:cNvPr id="8" name="Textplatzhalter 2">
            <a:extLst>
              <a:ext uri="{FF2B5EF4-FFF2-40B4-BE49-F238E27FC236}">
                <a16:creationId xmlns:a16="http://schemas.microsoft.com/office/drawing/2014/main" id="{5AB65D56-EB44-4644-87A5-5A87918E1167}"/>
              </a:ext>
            </a:extLst>
          </p:cNvPr>
          <p:cNvSpPr>
            <a:spLocks noGrp="1"/>
          </p:cNvSpPr>
          <p:nvPr>
            <p:ph type="body" idx="10"/>
          </p:nvPr>
        </p:nvSpPr>
        <p:spPr>
          <a:xfrm>
            <a:off x="403226" y="849086"/>
            <a:ext cx="9365464"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4" name="Foliennummernplatzhalter 3">
            <a:extLst>
              <a:ext uri="{FF2B5EF4-FFF2-40B4-BE49-F238E27FC236}">
                <a16:creationId xmlns:a16="http://schemas.microsoft.com/office/drawing/2014/main" id="{5CB8B143-ECD6-422F-8250-1A965DAF53B9}"/>
              </a:ext>
            </a:extLst>
          </p:cNvPr>
          <p:cNvSpPr>
            <a:spLocks noGrp="1"/>
          </p:cNvSpPr>
          <p:nvPr>
            <p:ph type="sldNum" sz="quarter" idx="11"/>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40475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3B4A6-3DDE-42FD-AA53-FF6B19C1A7C5}"/>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8" name="Textplatzhalter 2">
            <a:extLst>
              <a:ext uri="{FF2B5EF4-FFF2-40B4-BE49-F238E27FC236}">
                <a16:creationId xmlns:a16="http://schemas.microsoft.com/office/drawing/2014/main" id="{5AB65D56-EB44-4644-87A5-5A87918E1167}"/>
              </a:ext>
            </a:extLst>
          </p:cNvPr>
          <p:cNvSpPr>
            <a:spLocks noGrp="1"/>
          </p:cNvSpPr>
          <p:nvPr>
            <p:ph type="body" idx="10"/>
          </p:nvPr>
        </p:nvSpPr>
        <p:spPr>
          <a:xfrm>
            <a:off x="403225" y="849086"/>
            <a:ext cx="9365465"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5" name="Tabellenplatzhalter 4">
            <a:extLst>
              <a:ext uri="{FF2B5EF4-FFF2-40B4-BE49-F238E27FC236}">
                <a16:creationId xmlns:a16="http://schemas.microsoft.com/office/drawing/2014/main" id="{6E672AAF-A814-4D83-94B5-AE4C1B51648C}"/>
              </a:ext>
            </a:extLst>
          </p:cNvPr>
          <p:cNvSpPr>
            <a:spLocks noGrp="1"/>
          </p:cNvSpPr>
          <p:nvPr>
            <p:ph type="tbl" sz="quarter" idx="11" hasCustomPrompt="1"/>
          </p:nvPr>
        </p:nvSpPr>
        <p:spPr>
          <a:xfrm>
            <a:off x="403225" y="1466850"/>
            <a:ext cx="10801350" cy="5400675"/>
          </a:xfrm>
        </p:spPr>
        <p:txBody>
          <a:bodyPr>
            <a:normAutofit/>
          </a:bodyPr>
          <a:lstStyle>
            <a:lvl1pPr marL="0" indent="0">
              <a:buNone/>
              <a:defRPr sz="2400"/>
            </a:lvl1pPr>
          </a:lstStyle>
          <a:p>
            <a:pPr lvl="0"/>
            <a:r>
              <a:rPr lang="de-CH" dirty="0"/>
              <a:t>Objekt anklicken um eine Tabelle zu erstellen</a:t>
            </a:r>
          </a:p>
          <a:p>
            <a:endParaRPr lang="de-CH" dirty="0"/>
          </a:p>
        </p:txBody>
      </p:sp>
      <p:sp>
        <p:nvSpPr>
          <p:cNvPr id="3" name="Foliennummernplatzhalter 2">
            <a:extLst>
              <a:ext uri="{FF2B5EF4-FFF2-40B4-BE49-F238E27FC236}">
                <a16:creationId xmlns:a16="http://schemas.microsoft.com/office/drawing/2014/main" id="{819EA532-90B2-4BAA-9C1D-67000C6FDFEE}"/>
              </a:ext>
            </a:extLst>
          </p:cNvPr>
          <p:cNvSpPr>
            <a:spLocks noGrp="1"/>
          </p:cNvSpPr>
          <p:nvPr>
            <p:ph type="sldNum" sz="quarter" idx="12"/>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1526438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chmal und 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5BF3F377-B474-47F4-A904-24ED28594867}"/>
              </a:ext>
            </a:extLst>
          </p:cNvPr>
          <p:cNvSpPr>
            <a:spLocks noGrp="1"/>
          </p:cNvSpPr>
          <p:nvPr>
            <p:ph type="pic" idx="1" hasCustomPrompt="1"/>
          </p:nvPr>
        </p:nvSpPr>
        <p:spPr>
          <a:xfrm>
            <a:off x="4363770" y="1443131"/>
            <a:ext cx="6840806" cy="5424393"/>
          </a:xfrm>
        </p:spPr>
        <p:txBody>
          <a:bodyPr>
            <a:normAutofit/>
          </a:bodyPr>
          <a:lstStyle>
            <a:lvl1pPr marL="0" indent="0">
              <a:buNone/>
              <a:defRPr sz="20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4" name="Textplatzhalter 3">
            <a:extLst>
              <a:ext uri="{FF2B5EF4-FFF2-40B4-BE49-F238E27FC236}">
                <a16:creationId xmlns:a16="http://schemas.microsoft.com/office/drawing/2014/main" id="{54CEF500-F8A6-4879-907E-94D69B9141EA}"/>
              </a:ext>
            </a:extLst>
          </p:cNvPr>
          <p:cNvSpPr>
            <a:spLocks noGrp="1"/>
          </p:cNvSpPr>
          <p:nvPr>
            <p:ph type="body" sz="half" idx="2"/>
          </p:nvPr>
        </p:nvSpPr>
        <p:spPr>
          <a:xfrm>
            <a:off x="403224" y="1443131"/>
            <a:ext cx="3598407" cy="5424393"/>
          </a:xfrm>
        </p:spPr>
        <p:txBody>
          <a:bodyPr>
            <a:normAutofit/>
          </a:bodyPr>
          <a:lstStyle>
            <a:lvl1pPr marL="0" indent="0">
              <a:buNone/>
              <a:defRPr sz="2400"/>
            </a:lvl1pPr>
            <a:lvl2pPr marL="435300" indent="0">
              <a:buNone/>
              <a:defRPr sz="1333"/>
            </a:lvl2pPr>
            <a:lvl3pPr marL="870600" indent="0">
              <a:buNone/>
              <a:defRPr sz="1143"/>
            </a:lvl3pPr>
            <a:lvl4pPr marL="1305900" indent="0">
              <a:buNone/>
              <a:defRPr sz="952"/>
            </a:lvl4pPr>
            <a:lvl5pPr marL="1741200" indent="0">
              <a:buNone/>
              <a:defRPr sz="952"/>
            </a:lvl5pPr>
            <a:lvl6pPr marL="2176501" indent="0">
              <a:buNone/>
              <a:defRPr sz="952"/>
            </a:lvl6pPr>
            <a:lvl7pPr marL="2611801" indent="0">
              <a:buNone/>
              <a:defRPr sz="952"/>
            </a:lvl7pPr>
            <a:lvl8pPr marL="3047101" indent="0">
              <a:buNone/>
              <a:defRPr sz="952"/>
            </a:lvl8pPr>
            <a:lvl9pPr marL="3482401" indent="0">
              <a:buNone/>
              <a:defRPr sz="952"/>
            </a:lvl9pPr>
          </a:lstStyle>
          <a:p>
            <a:pPr lvl="0"/>
            <a:r>
              <a:rPr lang="de-DE"/>
              <a:t>Mastertextformat bearbeiten</a:t>
            </a:r>
          </a:p>
        </p:txBody>
      </p:sp>
      <p:sp>
        <p:nvSpPr>
          <p:cNvPr id="8" name="Titel 1">
            <a:extLst>
              <a:ext uri="{FF2B5EF4-FFF2-40B4-BE49-F238E27FC236}">
                <a16:creationId xmlns:a16="http://schemas.microsoft.com/office/drawing/2014/main" id="{FD8A13F7-1B3D-49AE-AE83-EDCC11F47C6B}"/>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9" name="Textplatzhalter 2">
            <a:extLst>
              <a:ext uri="{FF2B5EF4-FFF2-40B4-BE49-F238E27FC236}">
                <a16:creationId xmlns:a16="http://schemas.microsoft.com/office/drawing/2014/main" id="{4B5AF30D-7469-44F0-8302-ED99973FD350}"/>
              </a:ext>
            </a:extLst>
          </p:cNvPr>
          <p:cNvSpPr>
            <a:spLocks noGrp="1"/>
          </p:cNvSpPr>
          <p:nvPr>
            <p:ph type="body" idx="10"/>
          </p:nvPr>
        </p:nvSpPr>
        <p:spPr>
          <a:xfrm>
            <a:off x="403225" y="849086"/>
            <a:ext cx="9365465"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2" name="Foliennummernplatzhalter 1">
            <a:extLst>
              <a:ext uri="{FF2B5EF4-FFF2-40B4-BE49-F238E27FC236}">
                <a16:creationId xmlns:a16="http://schemas.microsoft.com/office/drawing/2014/main" id="{D7D65436-D63B-467A-860D-55E34A5D3538}"/>
              </a:ext>
            </a:extLst>
          </p:cNvPr>
          <p:cNvSpPr>
            <a:spLocks noGrp="1"/>
          </p:cNvSpPr>
          <p:nvPr>
            <p:ph type="sldNum" sz="quarter" idx="11"/>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146218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5BF3F377-B474-47F4-A904-24ED28594867}"/>
              </a:ext>
            </a:extLst>
          </p:cNvPr>
          <p:cNvSpPr>
            <a:spLocks noGrp="1"/>
          </p:cNvSpPr>
          <p:nvPr>
            <p:ph type="pic" idx="1" hasCustomPrompt="1"/>
          </p:nvPr>
        </p:nvSpPr>
        <p:spPr>
          <a:xfrm>
            <a:off x="7606168" y="1443131"/>
            <a:ext cx="3598407" cy="5424393"/>
          </a:xfrm>
        </p:spPr>
        <p:txBody>
          <a:bodyPr>
            <a:normAutofit/>
          </a:bodyPr>
          <a:lstStyle>
            <a:lvl1pPr marL="0" indent="0">
              <a:buNone/>
              <a:defRPr sz="20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8" name="Titel 1">
            <a:extLst>
              <a:ext uri="{FF2B5EF4-FFF2-40B4-BE49-F238E27FC236}">
                <a16:creationId xmlns:a16="http://schemas.microsoft.com/office/drawing/2014/main" id="{FD8A13F7-1B3D-49AE-AE83-EDCC11F47C6B}"/>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9" name="Textplatzhalter 2">
            <a:extLst>
              <a:ext uri="{FF2B5EF4-FFF2-40B4-BE49-F238E27FC236}">
                <a16:creationId xmlns:a16="http://schemas.microsoft.com/office/drawing/2014/main" id="{4B5AF30D-7469-44F0-8302-ED99973FD350}"/>
              </a:ext>
            </a:extLst>
          </p:cNvPr>
          <p:cNvSpPr>
            <a:spLocks noGrp="1"/>
          </p:cNvSpPr>
          <p:nvPr>
            <p:ph type="body" idx="10"/>
          </p:nvPr>
        </p:nvSpPr>
        <p:spPr>
          <a:xfrm>
            <a:off x="403225" y="849086"/>
            <a:ext cx="9365465"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6" name="Bildplatzhalter 2">
            <a:extLst>
              <a:ext uri="{FF2B5EF4-FFF2-40B4-BE49-F238E27FC236}">
                <a16:creationId xmlns:a16="http://schemas.microsoft.com/office/drawing/2014/main" id="{70F564FE-CDB9-4BF6-958D-A14E389C7840}"/>
              </a:ext>
            </a:extLst>
          </p:cNvPr>
          <p:cNvSpPr>
            <a:spLocks noGrp="1"/>
          </p:cNvSpPr>
          <p:nvPr>
            <p:ph type="pic" idx="11" hasCustomPrompt="1"/>
          </p:nvPr>
        </p:nvSpPr>
        <p:spPr>
          <a:xfrm>
            <a:off x="403225" y="1443131"/>
            <a:ext cx="6840000" cy="5424393"/>
          </a:xfrm>
        </p:spPr>
        <p:txBody>
          <a:bodyPr>
            <a:normAutofit/>
          </a:bodyPr>
          <a:lstStyle>
            <a:lvl1pPr marL="0" indent="0">
              <a:buNone/>
              <a:defRPr sz="24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2" name="Foliennummernplatzhalter 1">
            <a:extLst>
              <a:ext uri="{FF2B5EF4-FFF2-40B4-BE49-F238E27FC236}">
                <a16:creationId xmlns:a16="http://schemas.microsoft.com/office/drawing/2014/main" id="{945EA7DC-CAFE-4464-A081-8870487110C0}"/>
              </a:ext>
            </a:extLst>
          </p:cNvPr>
          <p:cNvSpPr>
            <a:spLocks noGrp="1"/>
          </p:cNvSpPr>
          <p:nvPr>
            <p:ph type="sldNum" sz="quarter" idx="12"/>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2051901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chmal und 4 Bilder">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54CEF500-F8A6-4879-907E-94D69B9141EA}"/>
              </a:ext>
            </a:extLst>
          </p:cNvPr>
          <p:cNvSpPr>
            <a:spLocks noGrp="1"/>
          </p:cNvSpPr>
          <p:nvPr>
            <p:ph type="body" sz="half" idx="2"/>
          </p:nvPr>
        </p:nvSpPr>
        <p:spPr>
          <a:xfrm>
            <a:off x="403224" y="1443131"/>
            <a:ext cx="3598407" cy="5424393"/>
          </a:xfrm>
        </p:spPr>
        <p:txBody>
          <a:bodyPr>
            <a:normAutofit/>
          </a:bodyPr>
          <a:lstStyle>
            <a:lvl1pPr marL="0" indent="0">
              <a:buNone/>
              <a:defRPr sz="2400"/>
            </a:lvl1pPr>
            <a:lvl2pPr marL="435300" indent="0">
              <a:buNone/>
              <a:defRPr sz="1333"/>
            </a:lvl2pPr>
            <a:lvl3pPr marL="870600" indent="0">
              <a:buNone/>
              <a:defRPr sz="1143"/>
            </a:lvl3pPr>
            <a:lvl4pPr marL="1305900" indent="0">
              <a:buNone/>
              <a:defRPr sz="952"/>
            </a:lvl4pPr>
            <a:lvl5pPr marL="1741200" indent="0">
              <a:buNone/>
              <a:defRPr sz="952"/>
            </a:lvl5pPr>
            <a:lvl6pPr marL="2176501" indent="0">
              <a:buNone/>
              <a:defRPr sz="952"/>
            </a:lvl6pPr>
            <a:lvl7pPr marL="2611801" indent="0">
              <a:buNone/>
              <a:defRPr sz="952"/>
            </a:lvl7pPr>
            <a:lvl8pPr marL="3047101" indent="0">
              <a:buNone/>
              <a:defRPr sz="952"/>
            </a:lvl8pPr>
            <a:lvl9pPr marL="3482401" indent="0">
              <a:buNone/>
              <a:defRPr sz="952"/>
            </a:lvl9pPr>
          </a:lstStyle>
          <a:p>
            <a:pPr lvl="0"/>
            <a:r>
              <a:rPr lang="de-DE"/>
              <a:t>Mastertextformat bearbeiten</a:t>
            </a:r>
          </a:p>
        </p:txBody>
      </p:sp>
      <p:sp>
        <p:nvSpPr>
          <p:cNvPr id="8" name="Titel 1">
            <a:extLst>
              <a:ext uri="{FF2B5EF4-FFF2-40B4-BE49-F238E27FC236}">
                <a16:creationId xmlns:a16="http://schemas.microsoft.com/office/drawing/2014/main" id="{FD8A13F7-1B3D-49AE-AE83-EDCC11F47C6B}"/>
              </a:ext>
            </a:extLst>
          </p:cNvPr>
          <p:cNvSpPr>
            <a:spLocks noGrp="1"/>
          </p:cNvSpPr>
          <p:nvPr>
            <p:ph type="title"/>
          </p:nvPr>
        </p:nvSpPr>
        <p:spPr>
          <a:xfrm>
            <a:off x="384564" y="335902"/>
            <a:ext cx="9384126" cy="401216"/>
          </a:xfrm>
        </p:spPr>
        <p:txBody>
          <a:bodyPr anchor="t" anchorCtr="0"/>
          <a:lstStyle/>
          <a:p>
            <a:r>
              <a:rPr lang="de-DE"/>
              <a:t>Mastertitelformat bearbeiten</a:t>
            </a:r>
            <a:endParaRPr lang="de-CH" dirty="0"/>
          </a:p>
        </p:txBody>
      </p:sp>
      <p:sp>
        <p:nvSpPr>
          <p:cNvPr id="9" name="Textplatzhalter 2">
            <a:extLst>
              <a:ext uri="{FF2B5EF4-FFF2-40B4-BE49-F238E27FC236}">
                <a16:creationId xmlns:a16="http://schemas.microsoft.com/office/drawing/2014/main" id="{4B5AF30D-7469-44F0-8302-ED99973FD350}"/>
              </a:ext>
            </a:extLst>
          </p:cNvPr>
          <p:cNvSpPr>
            <a:spLocks noGrp="1"/>
          </p:cNvSpPr>
          <p:nvPr>
            <p:ph type="body" idx="10"/>
          </p:nvPr>
        </p:nvSpPr>
        <p:spPr>
          <a:xfrm>
            <a:off x="403225" y="849086"/>
            <a:ext cx="9365465" cy="334331"/>
          </a:xfrm>
        </p:spPr>
        <p:txBody>
          <a:bodyPr>
            <a:noAutofit/>
          </a:bodyPr>
          <a:lstStyle>
            <a:lvl1pPr marL="0" indent="0">
              <a:buNone/>
              <a:defRPr sz="2400" b="1">
                <a:solidFill>
                  <a:schemeClr val="tx1"/>
                </a:solidFill>
                <a:latin typeface="+mj-lt"/>
              </a:defRPr>
            </a:lvl1pPr>
            <a:lvl2pPr marL="435300" indent="0">
              <a:buNone/>
              <a:defRPr sz="1904">
                <a:solidFill>
                  <a:schemeClr val="tx1">
                    <a:tint val="75000"/>
                  </a:schemeClr>
                </a:solidFill>
              </a:defRPr>
            </a:lvl2pPr>
            <a:lvl3pPr marL="870600" indent="0">
              <a:buNone/>
              <a:defRPr sz="1714">
                <a:solidFill>
                  <a:schemeClr val="tx1">
                    <a:tint val="75000"/>
                  </a:schemeClr>
                </a:solidFill>
              </a:defRPr>
            </a:lvl3pPr>
            <a:lvl4pPr marL="1305900" indent="0">
              <a:buNone/>
              <a:defRPr sz="1523">
                <a:solidFill>
                  <a:schemeClr val="tx1">
                    <a:tint val="75000"/>
                  </a:schemeClr>
                </a:solidFill>
              </a:defRPr>
            </a:lvl4pPr>
            <a:lvl5pPr marL="1741200" indent="0">
              <a:buNone/>
              <a:defRPr sz="1523">
                <a:solidFill>
                  <a:schemeClr val="tx1">
                    <a:tint val="75000"/>
                  </a:schemeClr>
                </a:solidFill>
              </a:defRPr>
            </a:lvl5pPr>
            <a:lvl6pPr marL="2176501" indent="0">
              <a:buNone/>
              <a:defRPr sz="1523">
                <a:solidFill>
                  <a:schemeClr val="tx1">
                    <a:tint val="75000"/>
                  </a:schemeClr>
                </a:solidFill>
              </a:defRPr>
            </a:lvl6pPr>
            <a:lvl7pPr marL="2611801" indent="0">
              <a:buNone/>
              <a:defRPr sz="1523">
                <a:solidFill>
                  <a:schemeClr val="tx1">
                    <a:tint val="75000"/>
                  </a:schemeClr>
                </a:solidFill>
              </a:defRPr>
            </a:lvl7pPr>
            <a:lvl8pPr marL="3047101" indent="0">
              <a:buNone/>
              <a:defRPr sz="1523">
                <a:solidFill>
                  <a:schemeClr val="tx1">
                    <a:tint val="75000"/>
                  </a:schemeClr>
                </a:solidFill>
              </a:defRPr>
            </a:lvl8pPr>
            <a:lvl9pPr marL="3482401" indent="0">
              <a:buNone/>
              <a:defRPr sz="1523">
                <a:solidFill>
                  <a:schemeClr val="tx1">
                    <a:tint val="75000"/>
                  </a:schemeClr>
                </a:solidFill>
              </a:defRPr>
            </a:lvl9pPr>
          </a:lstStyle>
          <a:p>
            <a:pPr lvl="0"/>
            <a:r>
              <a:rPr lang="de-DE"/>
              <a:t>Mastertextformat bearbeiten</a:t>
            </a:r>
          </a:p>
        </p:txBody>
      </p:sp>
      <p:sp>
        <p:nvSpPr>
          <p:cNvPr id="6" name="Bildplatzhalter 2">
            <a:extLst>
              <a:ext uri="{FF2B5EF4-FFF2-40B4-BE49-F238E27FC236}">
                <a16:creationId xmlns:a16="http://schemas.microsoft.com/office/drawing/2014/main" id="{0C242F9C-A035-4077-806C-8430E155DA5F}"/>
              </a:ext>
            </a:extLst>
          </p:cNvPr>
          <p:cNvSpPr>
            <a:spLocks noGrp="1"/>
          </p:cNvSpPr>
          <p:nvPr>
            <p:ph type="pic" idx="11" hasCustomPrompt="1"/>
          </p:nvPr>
        </p:nvSpPr>
        <p:spPr>
          <a:xfrm>
            <a:off x="4368645" y="1443132"/>
            <a:ext cx="3309954" cy="2610000"/>
          </a:xfrm>
        </p:spPr>
        <p:txBody>
          <a:bodyPr/>
          <a:lstStyle>
            <a:lvl1pPr marL="0" indent="0">
              <a:buNone/>
              <a:defRPr sz="20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7" name="Bildplatzhalter 2">
            <a:extLst>
              <a:ext uri="{FF2B5EF4-FFF2-40B4-BE49-F238E27FC236}">
                <a16:creationId xmlns:a16="http://schemas.microsoft.com/office/drawing/2014/main" id="{A148A83E-AF1B-4A0F-9C29-D180E4C1816F}"/>
              </a:ext>
            </a:extLst>
          </p:cNvPr>
          <p:cNvSpPr>
            <a:spLocks noGrp="1"/>
          </p:cNvSpPr>
          <p:nvPr>
            <p:ph type="pic" idx="12" hasCustomPrompt="1"/>
          </p:nvPr>
        </p:nvSpPr>
        <p:spPr>
          <a:xfrm>
            <a:off x="4368645" y="4258667"/>
            <a:ext cx="3309954" cy="2608858"/>
          </a:xfrm>
        </p:spPr>
        <p:txBody>
          <a:bodyPr>
            <a:normAutofit/>
          </a:bodyPr>
          <a:lstStyle>
            <a:lvl1pPr marL="0" indent="0">
              <a:buNone/>
              <a:defRPr sz="20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10" name="Bildplatzhalter 2">
            <a:extLst>
              <a:ext uri="{FF2B5EF4-FFF2-40B4-BE49-F238E27FC236}">
                <a16:creationId xmlns:a16="http://schemas.microsoft.com/office/drawing/2014/main" id="{BA33A91B-6094-496B-86D9-5C3D6F39C9AE}"/>
              </a:ext>
            </a:extLst>
          </p:cNvPr>
          <p:cNvSpPr>
            <a:spLocks noGrp="1"/>
          </p:cNvSpPr>
          <p:nvPr>
            <p:ph type="pic" idx="13" hasCustomPrompt="1"/>
          </p:nvPr>
        </p:nvSpPr>
        <p:spPr>
          <a:xfrm>
            <a:off x="7894621" y="1443132"/>
            <a:ext cx="3309954" cy="2610000"/>
          </a:xfrm>
        </p:spPr>
        <p:txBody>
          <a:bodyPr>
            <a:normAutofit/>
          </a:bodyPr>
          <a:lstStyle>
            <a:lvl1pPr marL="0" indent="0">
              <a:buNone/>
              <a:defRPr sz="20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11" name="Bildplatzhalter 2">
            <a:extLst>
              <a:ext uri="{FF2B5EF4-FFF2-40B4-BE49-F238E27FC236}">
                <a16:creationId xmlns:a16="http://schemas.microsoft.com/office/drawing/2014/main" id="{37EFBE7B-FE2C-4790-8B42-BDD20D5BD94F}"/>
              </a:ext>
            </a:extLst>
          </p:cNvPr>
          <p:cNvSpPr>
            <a:spLocks noGrp="1"/>
          </p:cNvSpPr>
          <p:nvPr>
            <p:ph type="pic" idx="14" hasCustomPrompt="1"/>
          </p:nvPr>
        </p:nvSpPr>
        <p:spPr>
          <a:xfrm>
            <a:off x="7894621" y="4258666"/>
            <a:ext cx="3309954" cy="2608858"/>
          </a:xfrm>
        </p:spPr>
        <p:txBody>
          <a:bodyPr>
            <a:normAutofit/>
          </a:bodyPr>
          <a:lstStyle>
            <a:lvl1pPr marL="0" indent="0">
              <a:buNone/>
              <a:defRPr sz="2000"/>
            </a:lvl1pPr>
            <a:lvl2pPr marL="435300" indent="0">
              <a:buNone/>
              <a:defRPr sz="2666"/>
            </a:lvl2pPr>
            <a:lvl3pPr marL="870600" indent="0">
              <a:buNone/>
              <a:defRPr sz="2285"/>
            </a:lvl3pPr>
            <a:lvl4pPr marL="1305900" indent="0">
              <a:buNone/>
              <a:defRPr sz="1904"/>
            </a:lvl4pPr>
            <a:lvl5pPr marL="1741200" indent="0">
              <a:buNone/>
              <a:defRPr sz="1904"/>
            </a:lvl5pPr>
            <a:lvl6pPr marL="2176501" indent="0">
              <a:buNone/>
              <a:defRPr sz="1904"/>
            </a:lvl6pPr>
            <a:lvl7pPr marL="2611801" indent="0">
              <a:buNone/>
              <a:defRPr sz="1904"/>
            </a:lvl7pPr>
            <a:lvl8pPr marL="3047101" indent="0">
              <a:buNone/>
              <a:defRPr sz="1904"/>
            </a:lvl8pPr>
            <a:lvl9pPr marL="3482401" indent="0">
              <a:buNone/>
              <a:defRPr sz="1904"/>
            </a:lvl9pPr>
          </a:lstStyle>
          <a:p>
            <a:pPr lvl="0"/>
            <a:r>
              <a:rPr lang="de-CH" dirty="0"/>
              <a:t>Bilder aus «Einfügen» PlugIn Opix einfügen  </a:t>
            </a:r>
          </a:p>
        </p:txBody>
      </p:sp>
      <p:sp>
        <p:nvSpPr>
          <p:cNvPr id="2" name="Foliennummernplatzhalter 1">
            <a:extLst>
              <a:ext uri="{FF2B5EF4-FFF2-40B4-BE49-F238E27FC236}">
                <a16:creationId xmlns:a16="http://schemas.microsoft.com/office/drawing/2014/main" id="{0A07E0A9-54AA-414A-9E91-229421DC8C02}"/>
              </a:ext>
            </a:extLst>
          </p:cNvPr>
          <p:cNvSpPr>
            <a:spLocks noGrp="1"/>
          </p:cNvSpPr>
          <p:nvPr>
            <p:ph type="sldNum" sz="quarter" idx="15"/>
          </p:nvPr>
        </p:nvSpPr>
        <p:spPr/>
        <p:txBody>
          <a:bodyPr/>
          <a:lstStyle/>
          <a:p>
            <a:fld id="{6E1EA037-F7D2-4C60-85EE-1F05F3480B83}" type="slidenum">
              <a:rPr lang="de-CH" smtClean="0"/>
              <a:t>‹Nr.›</a:t>
            </a:fld>
            <a:endParaRPr lang="de-CH"/>
          </a:p>
        </p:txBody>
      </p:sp>
    </p:spTree>
    <p:extLst>
      <p:ext uri="{BB962C8B-B14F-4D97-AF65-F5344CB8AC3E}">
        <p14:creationId xmlns:p14="http://schemas.microsoft.com/office/powerpoint/2010/main" val="2850333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DCB46A3-18FC-4BE9-A492-D4279AE4D75C}"/>
              </a:ext>
            </a:extLst>
          </p:cNvPr>
          <p:cNvSpPr>
            <a:spLocks noGrp="1"/>
          </p:cNvSpPr>
          <p:nvPr>
            <p:ph type="title"/>
          </p:nvPr>
        </p:nvSpPr>
        <p:spPr>
          <a:xfrm>
            <a:off x="384564" y="335902"/>
            <a:ext cx="9384126" cy="385867"/>
          </a:xfrm>
          <a:prstGeom prst="rect">
            <a:avLst/>
          </a:prstGeom>
        </p:spPr>
        <p:txBody>
          <a:bodyPr vert="horz" lIns="0" tIns="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54DF7303-FBD5-456E-88A6-35B64E1CC335}"/>
              </a:ext>
            </a:extLst>
          </p:cNvPr>
          <p:cNvSpPr>
            <a:spLocks noGrp="1"/>
          </p:cNvSpPr>
          <p:nvPr>
            <p:ph type="body" idx="1"/>
          </p:nvPr>
        </p:nvSpPr>
        <p:spPr>
          <a:xfrm>
            <a:off x="421887" y="1455577"/>
            <a:ext cx="10801350" cy="5411948"/>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pic>
        <p:nvPicPr>
          <p:cNvPr id="5" name="Grafik 4">
            <a:extLst>
              <a:ext uri="{FF2B5EF4-FFF2-40B4-BE49-F238E27FC236}">
                <a16:creationId xmlns:a16="http://schemas.microsoft.com/office/drawing/2014/main" id="{28D5F784-FB55-43BC-AF9C-DDC4CE0A080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224183" y="399462"/>
            <a:ext cx="990000" cy="258746"/>
          </a:xfrm>
          <a:prstGeom prst="rect">
            <a:avLst/>
          </a:prstGeom>
        </p:spPr>
      </p:pic>
      <p:sp>
        <p:nvSpPr>
          <p:cNvPr id="4" name="Foliennummernplatzhalter 3">
            <a:extLst>
              <a:ext uri="{FF2B5EF4-FFF2-40B4-BE49-F238E27FC236}">
                <a16:creationId xmlns:a16="http://schemas.microsoft.com/office/drawing/2014/main" id="{07734D60-7995-4C35-A341-57FB4114A7A7}"/>
              </a:ext>
            </a:extLst>
          </p:cNvPr>
          <p:cNvSpPr>
            <a:spLocks noGrp="1"/>
          </p:cNvSpPr>
          <p:nvPr>
            <p:ph type="sldNum" sz="quarter" idx="4"/>
          </p:nvPr>
        </p:nvSpPr>
        <p:spPr>
          <a:xfrm>
            <a:off x="8611799" y="6861437"/>
            <a:ext cx="2611438" cy="385763"/>
          </a:xfrm>
          <a:prstGeom prst="rect">
            <a:avLst/>
          </a:prstGeom>
        </p:spPr>
        <p:txBody>
          <a:bodyPr vert="horz" lIns="91440" tIns="45720" rIns="91440" bIns="45720" rtlCol="0" anchor="ctr"/>
          <a:lstStyle>
            <a:lvl1pPr algn="r">
              <a:defRPr sz="1200">
                <a:solidFill>
                  <a:schemeClr val="tx1"/>
                </a:solidFill>
              </a:defRPr>
            </a:lvl1pPr>
          </a:lstStyle>
          <a:p>
            <a:fld id="{6E1EA037-F7D2-4C60-85EE-1F05F3480B83}" type="slidenum">
              <a:rPr lang="de-CH" smtClean="0"/>
              <a:pPr/>
              <a:t>‹Nr.›</a:t>
            </a:fld>
            <a:endParaRPr lang="de-CH" dirty="0"/>
          </a:p>
        </p:txBody>
      </p:sp>
    </p:spTree>
    <p:extLst>
      <p:ext uri="{BB962C8B-B14F-4D97-AF65-F5344CB8AC3E}">
        <p14:creationId xmlns:p14="http://schemas.microsoft.com/office/powerpoint/2010/main" val="1213875478"/>
      </p:ext>
    </p:extLst>
  </p:cSld>
  <p:clrMap bg1="lt1" tx1="dk1" bg2="lt2" tx2="dk2" accent1="accent1" accent2="accent2" accent3="accent3" accent4="accent4" accent5="accent5" accent6="accent6" hlink="hlink" folHlink="folHlink"/>
  <p:sldLayoutIdLst>
    <p:sldLayoutId id="2147483680" r:id="rId1"/>
    <p:sldLayoutId id="2147483683" r:id="rId2"/>
    <p:sldLayoutId id="2147483662" r:id="rId3"/>
    <p:sldLayoutId id="2147483672" r:id="rId4"/>
    <p:sldLayoutId id="2147483673" r:id="rId5"/>
    <p:sldLayoutId id="2147483675" r:id="rId6"/>
    <p:sldLayoutId id="2147483669" r:id="rId7"/>
    <p:sldLayoutId id="2147483681" r:id="rId8"/>
    <p:sldLayoutId id="2147483679" r:id="rId9"/>
    <p:sldLayoutId id="2147483678" r:id="rId10"/>
    <p:sldLayoutId id="2147483674" r:id="rId11"/>
    <p:sldLayoutId id="2147483682" r:id="rId12"/>
    <p:sldLayoutId id="2147483667" r:id="rId13"/>
    <p:sldLayoutId id="2147483677" r:id="rId14"/>
  </p:sldLayoutIdLst>
  <p:hf hdr="0" dt="0"/>
  <p:txStyles>
    <p:titleStyle>
      <a:lvl1pPr algn="l" defTabSz="870600" rtl="0" eaLnBrk="1" latinLnBrk="0" hangingPunct="1">
        <a:lnSpc>
          <a:spcPct val="90000"/>
        </a:lnSpc>
        <a:spcBef>
          <a:spcPct val="0"/>
        </a:spcBef>
        <a:buNone/>
        <a:defRPr sz="3600" b="1"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1950" indent="-361950"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1pPr>
      <a:lvl2pPr marL="715963" indent="-354013"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2pPr>
      <a:lvl3pPr marL="1087438" indent="-371475"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3pPr>
      <a:lvl4pPr marL="1439863" indent="-361950"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4pPr>
      <a:lvl5pPr marL="1792288" indent="-352425"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5pPr>
      <a:lvl6pPr marL="23941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6pPr>
      <a:lvl7pPr marL="28294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7pPr>
      <a:lvl8pPr marL="32647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8pPr>
      <a:lvl9pPr marL="37000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9pPr>
    </p:bodyStyle>
    <p:otherStyle>
      <a:defPPr>
        <a:defRPr lang="de-DE"/>
      </a:defPPr>
      <a:lvl1pPr marL="0" algn="l" defTabSz="870600" rtl="0" eaLnBrk="1" latinLnBrk="0" hangingPunct="1">
        <a:defRPr sz="1714" kern="1200">
          <a:solidFill>
            <a:schemeClr val="tx1"/>
          </a:solidFill>
          <a:latin typeface="+mn-lt"/>
          <a:ea typeface="+mn-ea"/>
          <a:cs typeface="+mn-cs"/>
        </a:defRPr>
      </a:lvl1pPr>
      <a:lvl2pPr marL="435300" algn="l" defTabSz="870600" rtl="0" eaLnBrk="1" latinLnBrk="0" hangingPunct="1">
        <a:defRPr sz="1714" kern="1200">
          <a:solidFill>
            <a:schemeClr val="tx1"/>
          </a:solidFill>
          <a:latin typeface="+mn-lt"/>
          <a:ea typeface="+mn-ea"/>
          <a:cs typeface="+mn-cs"/>
        </a:defRPr>
      </a:lvl2pPr>
      <a:lvl3pPr marL="870600" algn="l" defTabSz="870600" rtl="0" eaLnBrk="1" latinLnBrk="0" hangingPunct="1">
        <a:defRPr sz="1714" kern="1200">
          <a:solidFill>
            <a:schemeClr val="tx1"/>
          </a:solidFill>
          <a:latin typeface="+mn-lt"/>
          <a:ea typeface="+mn-ea"/>
          <a:cs typeface="+mn-cs"/>
        </a:defRPr>
      </a:lvl3pPr>
      <a:lvl4pPr marL="1305900" algn="l" defTabSz="870600" rtl="0" eaLnBrk="1" latinLnBrk="0" hangingPunct="1">
        <a:defRPr sz="1714" kern="1200">
          <a:solidFill>
            <a:schemeClr val="tx1"/>
          </a:solidFill>
          <a:latin typeface="+mn-lt"/>
          <a:ea typeface="+mn-ea"/>
          <a:cs typeface="+mn-cs"/>
        </a:defRPr>
      </a:lvl4pPr>
      <a:lvl5pPr marL="1741200" algn="l" defTabSz="870600" rtl="0" eaLnBrk="1" latinLnBrk="0" hangingPunct="1">
        <a:defRPr sz="1714" kern="1200">
          <a:solidFill>
            <a:schemeClr val="tx1"/>
          </a:solidFill>
          <a:latin typeface="+mn-lt"/>
          <a:ea typeface="+mn-ea"/>
          <a:cs typeface="+mn-cs"/>
        </a:defRPr>
      </a:lvl5pPr>
      <a:lvl6pPr marL="2176501" algn="l" defTabSz="870600" rtl="0" eaLnBrk="1" latinLnBrk="0" hangingPunct="1">
        <a:defRPr sz="1714" kern="1200">
          <a:solidFill>
            <a:schemeClr val="tx1"/>
          </a:solidFill>
          <a:latin typeface="+mn-lt"/>
          <a:ea typeface="+mn-ea"/>
          <a:cs typeface="+mn-cs"/>
        </a:defRPr>
      </a:lvl6pPr>
      <a:lvl7pPr marL="2611801" algn="l" defTabSz="870600" rtl="0" eaLnBrk="1" latinLnBrk="0" hangingPunct="1">
        <a:defRPr sz="1714" kern="1200">
          <a:solidFill>
            <a:schemeClr val="tx1"/>
          </a:solidFill>
          <a:latin typeface="+mn-lt"/>
          <a:ea typeface="+mn-ea"/>
          <a:cs typeface="+mn-cs"/>
        </a:defRPr>
      </a:lvl7pPr>
      <a:lvl8pPr marL="3047101" algn="l" defTabSz="870600" rtl="0" eaLnBrk="1" latinLnBrk="0" hangingPunct="1">
        <a:defRPr sz="1714" kern="1200">
          <a:solidFill>
            <a:schemeClr val="tx1"/>
          </a:solidFill>
          <a:latin typeface="+mn-lt"/>
          <a:ea typeface="+mn-ea"/>
          <a:cs typeface="+mn-cs"/>
        </a:defRPr>
      </a:lvl8pPr>
      <a:lvl9pPr marL="3482401" algn="l" defTabSz="870600" rtl="0" eaLnBrk="1" latinLnBrk="0" hangingPunct="1">
        <a:defRPr sz="171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44" userDrawn="1">
          <p15:clr>
            <a:srgbClr val="F26B43"/>
          </p15:clr>
        </p15:guide>
        <p15:guide id="2" pos="7058" userDrawn="1">
          <p15:clr>
            <a:srgbClr val="F26B43"/>
          </p15:clr>
        </p15:guide>
        <p15:guide id="3" orient="horz" pos="4326" userDrawn="1">
          <p15:clr>
            <a:srgbClr val="F26B43"/>
          </p15:clr>
        </p15:guide>
        <p15:guide id="4" pos="2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Siedfleisch_V10.mp4"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SIX|1028517|8|2018-06-15T15:10:35.000+00:00|/9j/4AAQSkZJRgABAQEAYABgAAD/2wBDAAgGBgcGBQgHBwcJCQgKDBQNDAsLDBkSEw8UHRofHh0aHBwgJC4nICIsIxwcKDcpLDAxNDQ0Hyc5PTgyPC4zNDL/2wBDAQkJCQwLDBgNDRgyIRwhMjIyMjIyMjIyMjIyMjIyMjIyMjIyMjIyMjIyMjIyMjIyMjIyMjIyMjIyMjIyMjIyMjL/wAARCACAA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15Ej273VdxwNxxk0u5f7w/OuJu/EiXqqLiwRwudvzHjPGaonUrT5f9APynI/fN1yT/WgfKz0WopLmCJtsk8aN1wzgGuPs/FYtI4oBaqlunBJckgZ5OTVXV/FmmM3nq6zNjb5cZz+tVGPMyZvl3O4F5akZFzD/wB9io/7U08NtN/a7vTzl/xrxu88Q3GosDCfKiXjah61nrIzMW3kkdTmuhYfuzB1/I93F9aMcLdQE+gkFO+123/PxF/32K8NW7nQ5V2B9QakS+u4yCk7j8aHhn3D267HtpvbQdbqEf8AbQUw6lYg4N7bD/tqv+NeSw+IrqIbZNkv+/8A40s/i3dHtW3i356gZqHQa3KVZPY9aGoWTHAvLcn2lX/GnfbLX/n5h/7+CvFZPEl6UJ+SMH+IjGKqvql9PA0T3p2P/dwD+dS6a7lKb7HuT6jYxjMl7boPVpVH9apyeJtAhQvLremoo6s13GB/OvDDEC2WuZGJ/vHNT22i2er+bDd3KxwIoZmccdQB/P8ASk4WHzHth8T+H1Tedc0wJ/eN3Hj+dKfEuggZOt6aP+3tP8a8hbwtojQ+Q2rxbMYxtOO3+IrAbS9Lt5nWAuyAnDYPNLlQ+Y9A2jbx60eXz2qx5fFO8uszYydZQLpF4Q2P3D8+nymvN7bRdTuomNrfb1B58uNjj64r0rXY/wDiSXoLAZgcDJ/2TXUfDXQxovg+F5gomuybhz6A/d/QA/jTi7ETVzxWTS2tP3U1+IZODtZWU/lUPlQ7iw1OILjoN3UV0XiWxvPEXia+v1mtxFJJiPLchBwv6D9axJvCF7DHv8+2PXPzVabI5SskUZUb9WQk+gatiC7SOKGITrJjhSAeTWOuh3YkG+W3xn+9V77DdwpCFSHKPu3k9OarnktiXC4261iHfJH5qb06jB45qtBrBmf90mUDYLUmr2BmiXyooo5CctID96se3huLKN12eYV5+XvSU5PcIwSNG6tluWZ5LqXBYnb2HtXToAIIsSfwD/ln7VyEd4JTs+ZG/ukV2azYt4h52PkH8HtTTG0QsSD98/8AfFJvfON7f98UrT8/6/8A8cqMz88zn/viquTYcWk9X/74FMeRx0Mn/fIprXI/57t/3xUUk5PSY/8AfFAWPR5LtVVsL0I5JwOTVSTUGJwnPYhfr61nl9xzKSf9pjVu2sru7K+XC4iPPmkD9BmuW0uuh3/uo6L3n9y/z/Iih0g67dw2VxM+JXOdp5APX9K7rxnPc6b4MuodLgZ7h4xbwInG0HjP4DNM8MaNDazPdFJTKo2h5QO/XGDWZ468U2+mSLZIry3YXKIPu5PQk0m4wjdhGFTEVFTivuPKR4SvYo431bVLe1cjhXcliB646UmsaXYW1iy/2hC744RJXB/Wqeo6tJdTSK67rqbhieSPaq154P1SKxkuJZIA8ZVXQPl0J6AiphKc1dHTVo4ehLlm235bGfZTWkM2y5imkdJTtZZOFXv9a7eXxvbfY1tvsMTxBAh3Hk49a5aHw3KFHmW8pkAAb5D1x/hT/wCxWaHzEglZM43BSRn61uordnnTleT5di7e+LVeOIQ6ZDsiPRc5HGMfSoxrd0sOZdNdQIlQ4Q/w8ZrFmEmm3AfZIqMCrDHXHX8RXUW1ncw6fp5vFZxqDOtuMEuNuMhvb5hildXszaNFunzxevY5+4vIp/3gi2n+8B0rqRJH5Ef78/cH8XtWBqmhSW7TTRjZ5ZxJnOB7H0rdXTZnsopQ8eGQH7vsK0WhzzTIXkjz/rz/AN9UzzI/+e5/76rj9Q16+s55VezjMaOV3e2cZrZ0my8UakLeZPD832Wdd6zbeCpGQafMhODRqFo/+e5/76pjGP8A57n/AL6qqZD/ANMvyppc/wDTL8qog9cstKtIGSWe5tZZ16NvYAfQVq/aIQOb2AfSZhTv7T0w9NftPxjT/Cud1jV7rUmuNO0XULVyoKyTNGq89wuPbvXFOajqz1qGHdWXKlbu+34G8/jfTtPCWdp/p84XdII5RwfTJ615Hrutzaw1w8kciztM8xWQDMfdQCO2OKyZ5njmYSW7RXCDKmJsZ56/qK6fR9LjtbWW9vstE0Qfee+Qc/of1rGLlUs5HdWhRwd40ndvRv8AT+tvU5LTbj7LqkN9IokKSrIUPQgEHH6V3Nv4h0hNQ+1Q6ZNP5121xJI4BZQwbCj1wxzz6VQvo9FiupLWGzTekTPk9MgA4/I1D9lFlM8kJMALZGB8v3cAnPT7yiuvmSWh47g5vmkzetvGH2RwZ4Z2U3BJLAA7RHsVcdvmIpsXieyisbcQ2dwI45bUvtIx+6+8v49fqawre2tdQt0Rnma8AG/B6klTkfhj8qfbWsMcMMUyPCXPIAzwpKnp/Ec/yp8yM3BJ2uJrerWN1qekSfYZfJsZ2knikx+8zJvb8SKb/wAJ3pEk0VtJY3pWJGRZXYZyZhIT06MBg+3FS3EiLtEvmGQzBlbYDlXPf8FH0zVKZra7lyUhChomJVQCQ3DfkT0+lDsyoc0dEWdZ8V6HqFpf27pceVe3TTOSQGRSyk49eFAAPpTrbUgul2yKjECJAD+ApBpWiz3v2F2ZZssAdowcMB19eRUk3hO2xhLqfbjjb0FClGJM3Oaszg7TT7nxN4lj0dHkY3N15WcfcUtkn8ACfwr6V8Z6lB4V8DTLblYcRLaWw/ukjA/IAn8K5L4Z+C4LDXJ9WLNIYUKRlx0Zup/L+dZ/xn1txqen6ckSTW9upmnRu7Hp+QB/Oob5Y3jqKpOU9+h5ruLdGiNBD/8ATOtXT30nUkDQQgNjLJnkVeGnWTDIjbg7SM964Z5o4tpwMDZ1rxf4e1u9W1jtUt7EKrsyxDdIT2J7AVzmr21jBctdaXO8St8wCHIbHJPsO1SSw6V9jlaX7M8jIxh8pfToPrkiq2j6Ul213GOMFoUTf0OAB+GcmnGLm+aR9fWrxw8PZUVZpau+3n6lix0u7vLmC5lRiJEbe2OBnZ/TOK6S/giEBhK3RhC42Ifl2+n5VYsbd9PsFtyQzRoqttPDFRisnUdceFHie1ZQwxlmPP6V1RjY+erVnUe+i2Mpps2xkEAykwMe453AZZQfqrAfhSXD3TuqLJEY4xuAydzFpAhXHfAwcVgW99c21vBE0i+WNjSDqww2Mf8AfJ/Si61Vpp/NS3lWeFkKFEPzgE5JHrj+laXkJezvozpdIvJ4YldGVh9xRMMHeA3OfTgfpVmHUr7cZWEA3hmijYHq2c/QhgAPqKwZL62msGLvItx5LMFIIAfsPxUZp9hqaXmoR27OEMZ3wyv90E4JJPp8v61UewVHFpNMuXj2uqNayRsyq84Mw5UooXaQPbLCh4nkkeRti20itaqchSmOCx/75WrDTMm62WM7JLqSDzcjbJhl6HsMrnNVW02NpY2cwTYYo5804ALnI+oBWqer2IS8yKTVYbe4tIyVO2aLe6nLDKkNn6kVs6PqtpYLDpbS+Yx3fOXzlix4rktQBtLyBrW1Q+XE8cqk53GPkHP5Ve0O1We+tU8hFjYx3iKDyyggMM+9TZdSG21pufRXh+0TS9Ai3/KSplkJPTPP6DFeUeIkj1y8uJpY18yRyVO/kDtXYah4ye8sJrRbQR+Yu0tnPHeuQmsRMwd7dWx91vSokCR5jqulXOk3Jni3R4b5Sh4/A/h0rS0nxKJdsN0dsmMhux+tdhf2a3Fu0T2oYHqN2M+9ee654bnsnaWEMYm6Y/g9jWNWhCsrSJlE6/Rvh94iEGbnQrmKRGwASMEZJz1+ldRovgfW9PSd5bMnz5jMFBGU4wAa9lorVU/e5rnTPFOVL2ailrfzZ5n/AMI9q3/PhJ+YqJ/DWqu3OnyEe+K9Roq+U5+Y8huPA93cn95pDEnvgA1Wk+H164I+wXIBGDiTr+tez0UWFc8Nl+GN2V/d6ZIW/wCmj5/rWZc/DHxC0UkUWkwqGXaHBwQPzr6Fophc+cD8PvGIiaFdPuNgYPGA4whxyRzViL4Z+JGhML6dMIi24DzQDk9T+ePyr6Hop3YXPDl+GeoPEDJaTiR1BkGQRnvV2y+H+oWV1FcR2kuY42jVQABgkH+leyUUgueYN4c1Yj/jwk/SkHhvV2+VrKUD14/xr1CilYOY8rm8J6qy/Lby/wDfI/xqm/g3WJDlrOU8YxgYP617BRS5R8wUUUVRIUUUUAFFFFABRRRQAUUUUAFFFFABRRRQAUUUUAFFFFABRRRQAUUUUAFFFFABRRRQAUUUUAFFFFABRRRQB//Z|0000-504|Titelfolie_Powerpoint_D.jpg|Power Point, Titelfolien, Präsentation Powerpoint|False">
            <a:extLst>
              <a:ext uri="{FF2B5EF4-FFF2-40B4-BE49-F238E27FC236}">
                <a16:creationId xmlns:a16="http://schemas.microsoft.com/office/drawing/2014/main" id="{7E38E875-F788-436F-9E24-71B2CE46CAA7}"/>
              </a:ext>
            </a:extLst>
          </p:cNvPr>
          <p:cNvPicPr>
            <a:picLocks noGrp="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6732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SIX|1028517|8|2018-06-15T15:10:35.000+00:00|/9j/4AAQSkZJRgABAQEAYABgAAD/2wBDAAgGBgcGBQgHBwcJCQgKDBQNDAsLDBkSEw8UHRofHh0aHBwgJC4nICIsIxwcKDcpLDAxNDQ0Hyc5PTgyPC4zNDL/2wBDAQkJCQwLDBgNDRgyIRwhMjIyMjIyMjIyMjIyMjIyMjIyMjIyMjIyMjIyMjIyMjIyMjIyMjIyMjIyMjIyMjIyMjL/wAARCACAA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15Ej273VdxwNxxk0u5f7w/OuJu/EiXqqLiwRwudvzHjPGaonUrT5f9APynI/fN1yT/WgfKz0WopLmCJtsk8aN1wzgGuPs/FYtI4oBaqlunBJckgZ5OTVXV/FmmM3nq6zNjb5cZz+tVGPMyZvl3O4F5akZFzD/wB9io/7U08NtN/a7vTzl/xrxu88Q3GosDCfKiXjah61nrIzMW3kkdTmuhYfuzB1/I93F9aMcLdQE+gkFO+123/PxF/32K8NW7nQ5V2B9QakS+u4yCk7j8aHhn3D267HtpvbQdbqEf8AbQUw6lYg4N7bD/tqv+NeSw+IrqIbZNkv+/8A40s/i3dHtW3i356gZqHQa3KVZPY9aGoWTHAvLcn2lX/GnfbLX/n5h/7+CvFZPEl6UJ+SMH+IjGKqvql9PA0T3p2P/dwD+dS6a7lKb7HuT6jYxjMl7boPVpVH9apyeJtAhQvLremoo6s13GB/OvDDEC2WuZGJ/vHNT22i2er+bDd3KxwIoZmccdQB/P8ASk4WHzHth8T+H1Tedc0wJ/eN3Hj+dKfEuggZOt6aP+3tP8a8hbwtojQ+Q2rxbMYxtOO3+IrAbS9Lt5nWAuyAnDYPNLlQ+Y9A2jbx60eXz2qx5fFO8uszYydZQLpF4Q2P3D8+nymvN7bRdTuomNrfb1B58uNjj64r0rXY/wDiSXoLAZgcDJ/2TXUfDXQxovg+F5gomuybhz6A/d/QA/jTi7ETVzxWTS2tP3U1+IZODtZWU/lUPlQ7iw1OILjoN3UV0XiWxvPEXia+v1mtxFJJiPLchBwv6D9axJvCF7DHv8+2PXPzVabI5SskUZUb9WQk+gatiC7SOKGITrJjhSAeTWOuh3YkG+W3xn+9V77DdwpCFSHKPu3k9OarnktiXC4261iHfJH5qb06jB45qtBrBmf90mUDYLUmr2BmiXyooo5CctID96se3huLKN12eYV5+XvSU5PcIwSNG6tluWZ5LqXBYnb2HtXToAIIsSfwD/ln7VyEd4JTs+ZG/ukV2azYt4h52PkH8HtTTG0QsSD98/8AfFJvfON7f98UrT8/6/8A8cqMz88zn/viquTYcWk9X/74FMeRx0Mn/fIprXI/57t/3xUUk5PSY/8AfFAWPR5LtVVsL0I5JwOTVSTUGJwnPYhfr61nl9xzKSf9pjVu2sru7K+XC4iPPmkD9BmuW0uuh3/uo6L3n9y/z/Iih0g67dw2VxM+JXOdp5APX9K7rxnPc6b4MuodLgZ7h4xbwInG0HjP4DNM8MaNDazPdFJTKo2h5QO/XGDWZ468U2+mSLZIry3YXKIPu5PQk0m4wjdhGFTEVFTivuPKR4SvYo431bVLe1cjhXcliB646UmsaXYW1iy/2hC744RJXB/Wqeo6tJdTSK67rqbhieSPaq154P1SKxkuJZIA8ZVXQPl0J6AiphKc1dHTVo4ehLlm235bGfZTWkM2y5imkdJTtZZOFXv9a7eXxvbfY1tvsMTxBAh3Hk49a5aHw3KFHmW8pkAAb5D1x/hT/wCxWaHzEglZM43BSRn61uordnnTleT5di7e+LVeOIQ6ZDsiPRc5HGMfSoxrd0sOZdNdQIlQ4Q/w8ZrFmEmm3AfZIqMCrDHXHX8RXUW1ncw6fp5vFZxqDOtuMEuNuMhvb5hildXszaNFunzxevY5+4vIp/3gi2n+8B0rqRJH5Ef78/cH8XtWBqmhSW7TTRjZ5ZxJnOB7H0rdXTZnsopQ8eGQH7vsK0WhzzTIXkjz/rz/AN9UzzI/+e5/76rj9Q16+s55VezjMaOV3e2cZrZ0my8UakLeZPD832Wdd6zbeCpGQafMhODRqFo/+e5/76pjGP8A57n/AL6qqZD/ANMvyppc/wDTL8qog9cstKtIGSWe5tZZ16NvYAfQVq/aIQOb2AfSZhTv7T0w9NftPxjT/Cud1jV7rUmuNO0XULVyoKyTNGq89wuPbvXFOajqz1qGHdWXKlbu+34G8/jfTtPCWdp/p84XdII5RwfTJ615Hrutzaw1w8kciztM8xWQDMfdQCO2OKyZ5njmYSW7RXCDKmJsZ56/qK6fR9LjtbWW9vstE0Qfee+Qc/of1rGLlUs5HdWhRwd40ndvRv8AT+tvU5LTbj7LqkN9IokKSrIUPQgEHH6V3Nv4h0hNQ+1Q6ZNP5121xJI4BZQwbCj1wxzz6VQvo9FiupLWGzTekTPk9MgA4/I1D9lFlM8kJMALZGB8v3cAnPT7yiuvmSWh47g5vmkzetvGH2RwZ4Z2U3BJLAA7RHsVcdvmIpsXieyisbcQ2dwI45bUvtIx+6+8v49fqawre2tdQt0Rnma8AG/B6klTkfhj8qfbWsMcMMUyPCXPIAzwpKnp/Ec/yp8yM3BJ2uJrerWN1qekSfYZfJsZ2knikx+8zJvb8SKb/wAJ3pEk0VtJY3pWJGRZXYZyZhIT06MBg+3FS3EiLtEvmGQzBlbYDlXPf8FH0zVKZra7lyUhChomJVQCQ3DfkT0+lDsyoc0dEWdZ8V6HqFpf27pceVe3TTOSQGRSyk49eFAAPpTrbUgul2yKjECJAD+ApBpWiz3v2F2ZZssAdowcMB19eRUk3hO2xhLqfbjjb0FClGJM3Oaszg7TT7nxN4lj0dHkY3N15WcfcUtkn8ACfwr6V8Z6lB4V8DTLblYcRLaWw/ukjA/IAn8K5L4Z+C4LDXJ9WLNIYUKRlx0Zup/L+dZ/xn1txqen6ckSTW9upmnRu7Hp+QB/Oob5Y3jqKpOU9+h5ruLdGiNBD/8ATOtXT30nUkDQQgNjLJnkVeGnWTDIjbg7SM964Z5o4tpwMDZ1rxf4e1u9W1jtUt7EKrsyxDdIT2J7AVzmr21jBctdaXO8St8wCHIbHJPsO1SSw6V9jlaX7M8jIxh8pfToPrkiq2j6Ul213GOMFoUTf0OAB+GcmnGLm+aR9fWrxw8PZUVZpau+3n6lix0u7vLmC5lRiJEbe2OBnZ/TOK6S/giEBhK3RhC42Ifl2+n5VYsbd9PsFtyQzRoqttPDFRisnUdceFHie1ZQwxlmPP6V1RjY+erVnUe+i2Mpps2xkEAykwMe453AZZQfqrAfhSXD3TuqLJEY4xuAydzFpAhXHfAwcVgW99c21vBE0i+WNjSDqww2Mf8AfJ/Si61Vpp/NS3lWeFkKFEPzgE5JHrj+laXkJezvozpdIvJ4YldGVh9xRMMHeA3OfTgfpVmHUr7cZWEA3hmijYHq2c/QhgAPqKwZL62msGLvItx5LMFIIAfsPxUZp9hqaXmoR27OEMZ3wyv90E4JJPp8v61UewVHFpNMuXj2uqNayRsyq84Mw5UooXaQPbLCh4nkkeRti20itaqchSmOCx/75WrDTMm62WM7JLqSDzcjbJhl6HsMrnNVW02NpY2cwTYYo5804ALnI+oBWqer2IS8yKTVYbe4tIyVO2aLe6nLDKkNn6kVs6PqtpYLDpbS+Yx3fOXzlix4rktQBtLyBrW1Q+XE8cqk53GPkHP5Ve0O1We+tU8hFjYx3iKDyyggMM+9TZdSG21pufRXh+0TS9Ai3/KSplkJPTPP6DFeUeIkj1y8uJpY18yRyVO/kDtXYah4ye8sJrRbQR+Yu0tnPHeuQmsRMwd7dWx91vSokCR5jqulXOk3Jni3R4b5Sh4/A/h0rS0nxKJdsN0dsmMhux+tdhf2a3Fu0T2oYHqN2M+9ee654bnsnaWEMYm6Y/g9jWNWhCsrSJlE6/Rvh94iEGbnQrmKRGwASMEZJz1+ldRovgfW9PSd5bMnz5jMFBGU4wAa9lorVU/e5rnTPFOVL2ailrfzZ5n/AMI9q3/PhJ+YqJ/DWqu3OnyEe+K9Roq+U5+Y8huPA93cn95pDEnvgA1Wk+H164I+wXIBGDiTr+tez0UWFc8Nl+GN2V/d6ZIW/wCmj5/rWZc/DHxC0UkUWkwqGXaHBwQPzr6Fophc+cD8PvGIiaFdPuNgYPGA4whxyRzViL4Z+JGhML6dMIi24DzQDk9T+ePyr6Hop3YXPDl+GeoPEDJaTiR1BkGQRnvV2y+H+oWV1FcR2kuY42jVQABgkH+leyUUgueYN4c1Yj/jwk/SkHhvV2+VrKUD14/xr1CilYOY8rm8J6qy/Lby/wDfI/xqm/g3WJDlrOU8YxgYP617BRS5R8wUUUVRIUUUUAFFFFABRRRQAUUUUAFFFFABRRRQAUUUUAFFFFABRRRQAUUUUAFFFFABRRRQAUUUUAFFFFABRRRQB//Z|0000-504|Titelfolie_Powerpoint_D.jpg|Power Point, Titelfolien, Präsentation Powerpoint|False">
            <a:extLst>
              <a:ext uri="{FF2B5EF4-FFF2-40B4-BE49-F238E27FC236}">
                <a16:creationId xmlns:a16="http://schemas.microsoft.com/office/drawing/2014/main" id="{7E38E875-F788-436F-9E24-71B2CE46CAA7}"/>
              </a:ext>
            </a:extLst>
          </p:cNvPr>
          <p:cNvPicPr>
            <a:picLocks noGrp="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96501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Aufbewahrung </a:t>
            </a:r>
          </a:p>
        </p:txBody>
      </p:sp>
      <p:sp>
        <p:nvSpPr>
          <p:cNvPr id="3" name="Textplatzhalter 2"/>
          <p:cNvSpPr>
            <a:spLocks noGrp="1"/>
          </p:cNvSpPr>
          <p:nvPr>
            <p:ph type="body" idx="10"/>
          </p:nvPr>
        </p:nvSpPr>
        <p:spPr/>
        <p:txBody>
          <a:bodyPr/>
          <a:lstStyle/>
          <a:p>
            <a:r>
              <a:rPr lang="de-CH" dirty="0"/>
              <a:t>Tipps – Tiefkühlen – Auftauen </a:t>
            </a:r>
          </a:p>
        </p:txBody>
      </p:sp>
      <p:sp>
        <p:nvSpPr>
          <p:cNvPr id="4" name="Textplatzhalter 3"/>
          <p:cNvSpPr>
            <a:spLocks noGrp="1"/>
          </p:cNvSpPr>
          <p:nvPr>
            <p:ph type="body" idx="11"/>
          </p:nvPr>
        </p:nvSpPr>
        <p:spPr/>
        <p:txBody>
          <a:bodyPr/>
          <a:lstStyle/>
          <a:p>
            <a:r>
              <a:rPr lang="de-CH" b="1" dirty="0"/>
              <a:t>Tipps für Fleisch aufbewahren:</a:t>
            </a:r>
          </a:p>
          <a:p>
            <a:endParaRPr lang="de-CH" b="1" dirty="0"/>
          </a:p>
          <a:p>
            <a:pPr marL="457200" indent="-457200">
              <a:buFont typeface="Arial" panose="020B0604020202020204" pitchFamily="34" charset="0"/>
              <a:buChar char="•"/>
            </a:pPr>
            <a:r>
              <a:rPr lang="de-CH" dirty="0"/>
              <a:t>Schnittart</a:t>
            </a:r>
          </a:p>
          <a:p>
            <a:pPr marL="45720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Fleischsorte  / vorangegangener Lagerung</a:t>
            </a:r>
          </a:p>
          <a:p>
            <a:pPr marL="45720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Haltbarkeitsdatum</a:t>
            </a:r>
          </a:p>
          <a:p>
            <a:pPr marL="45720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Temperatur 0 bis 2 °C, nicht über 5 °C.</a:t>
            </a:r>
          </a:p>
          <a:p>
            <a:pPr marL="45720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Bei nicht Vakuumiertem</a:t>
            </a:r>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11</a:t>
            </a:fld>
            <a:endParaRPr lang="de-CH"/>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982" y="4746367"/>
            <a:ext cx="216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134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Aufbewahrung </a:t>
            </a:r>
          </a:p>
        </p:txBody>
      </p:sp>
      <p:sp>
        <p:nvSpPr>
          <p:cNvPr id="3" name="Textplatzhalter 2"/>
          <p:cNvSpPr>
            <a:spLocks noGrp="1"/>
          </p:cNvSpPr>
          <p:nvPr>
            <p:ph type="body" idx="10"/>
          </p:nvPr>
        </p:nvSpPr>
        <p:spPr/>
        <p:txBody>
          <a:bodyPr/>
          <a:lstStyle/>
          <a:p>
            <a:r>
              <a:rPr lang="de-CH" dirty="0"/>
              <a:t>Tipps – Tiefkühlen – Auftauen </a:t>
            </a:r>
          </a:p>
        </p:txBody>
      </p:sp>
      <p:sp>
        <p:nvSpPr>
          <p:cNvPr id="4" name="Textplatzhalter 3"/>
          <p:cNvSpPr>
            <a:spLocks noGrp="1"/>
          </p:cNvSpPr>
          <p:nvPr>
            <p:ph type="body" idx="11"/>
          </p:nvPr>
        </p:nvSpPr>
        <p:spPr/>
        <p:txBody>
          <a:bodyPr/>
          <a:lstStyle/>
          <a:p>
            <a:r>
              <a:rPr lang="de-CH" b="1" dirty="0"/>
              <a:t>Tipps für Fleisch tiefkühlen:</a:t>
            </a:r>
          </a:p>
          <a:p>
            <a:pPr marL="457200" lvl="0" indent="-457200">
              <a:buFont typeface="Arial" panose="020B0604020202020204" pitchFamily="34" charset="0"/>
              <a:buChar char="•"/>
            </a:pPr>
            <a:r>
              <a:rPr lang="de-CH" dirty="0"/>
              <a:t>sehr gut zum Tiefkühlen</a:t>
            </a:r>
          </a:p>
          <a:p>
            <a:pPr marL="457200" lvl="0" indent="-457200">
              <a:buFont typeface="Arial" panose="020B0604020202020204" pitchFamily="34" charset="0"/>
              <a:buChar char="•"/>
            </a:pPr>
            <a:r>
              <a:rPr lang="de-CH" dirty="0"/>
              <a:t>Fleischstücke so portioniert </a:t>
            </a:r>
          </a:p>
          <a:p>
            <a:pPr marL="457200" lvl="0" indent="-457200">
              <a:buFont typeface="Arial" panose="020B0604020202020204" pitchFamily="34" charset="0"/>
              <a:buChar char="•"/>
            </a:pPr>
            <a:r>
              <a:rPr lang="de-CH" dirty="0"/>
              <a:t>vor dem Tiefkühlen </a:t>
            </a:r>
            <a:r>
              <a:rPr lang="de-CH" dirty="0" err="1"/>
              <a:t>vakuumieren</a:t>
            </a:r>
            <a:r>
              <a:rPr lang="de-CH" dirty="0"/>
              <a:t>  </a:t>
            </a:r>
          </a:p>
          <a:p>
            <a:pPr marL="457200" indent="-457200">
              <a:buFont typeface="Arial" panose="020B0604020202020204" pitchFamily="34" charset="0"/>
              <a:buChar char="•"/>
            </a:pPr>
            <a:r>
              <a:rPr lang="de-CH" dirty="0"/>
              <a:t>Zwischen portionierten Fleischstücken (Plastikfolie)  </a:t>
            </a:r>
          </a:p>
          <a:p>
            <a:pPr marL="457200" lvl="0" indent="-457200">
              <a:buFont typeface="Arial" panose="020B0604020202020204" pitchFamily="34" charset="0"/>
              <a:buChar char="•"/>
            </a:pPr>
            <a:r>
              <a:rPr lang="de-CH" dirty="0"/>
              <a:t>Paniertes vor dem Einfrieren panieren</a:t>
            </a:r>
          </a:p>
          <a:p>
            <a:pPr marL="457200" lvl="0" indent="-457200">
              <a:buFont typeface="Arial" panose="020B0604020202020204" pitchFamily="34" charset="0"/>
              <a:buChar char="•"/>
            </a:pPr>
            <a:r>
              <a:rPr lang="de-CH" dirty="0"/>
              <a:t>kleine Fleischstücke /Hacksteaks lose einfrieren </a:t>
            </a:r>
          </a:p>
          <a:p>
            <a:pPr marL="457200" lvl="0" indent="-457200">
              <a:buFont typeface="Arial" panose="020B0604020202020204" pitchFamily="34" charset="0"/>
              <a:buChar char="•"/>
            </a:pPr>
            <a:r>
              <a:rPr lang="de-CH" dirty="0"/>
              <a:t>Inhalt, Gewicht und Datum beschriften </a:t>
            </a:r>
          </a:p>
          <a:p>
            <a:pPr marL="457200" lvl="0" indent="-457200">
              <a:buFont typeface="Arial" panose="020B0604020202020204" pitchFamily="34" charset="0"/>
              <a:buChar char="•"/>
            </a:pPr>
            <a:r>
              <a:rPr lang="de-CH" dirty="0"/>
              <a:t>Je schneller und je kälter / je weniger Fett </a:t>
            </a:r>
          </a:p>
          <a:p>
            <a:pPr marL="457200" lvl="0" indent="-457200">
              <a:buFont typeface="Arial" panose="020B0604020202020204" pitchFamily="34" charset="0"/>
              <a:buChar char="•"/>
            </a:pPr>
            <a:r>
              <a:rPr lang="de-CH" dirty="0"/>
              <a:t>flache Pakete </a:t>
            </a:r>
          </a:p>
          <a:p>
            <a:pPr marL="457200" lvl="0" indent="-457200">
              <a:buFont typeface="Arial" panose="020B0604020202020204" pitchFamily="34" charset="0"/>
              <a:buChar char="•"/>
            </a:pPr>
            <a:r>
              <a:rPr lang="de-CH" dirty="0"/>
              <a:t>Wurstwaren / gekochter Schinken sind nicht geeignet</a:t>
            </a:r>
          </a:p>
        </p:txBody>
      </p:sp>
      <p:sp>
        <p:nvSpPr>
          <p:cNvPr id="5" name="Foliennummernplatzhalter 4"/>
          <p:cNvSpPr>
            <a:spLocks noGrp="1"/>
          </p:cNvSpPr>
          <p:nvPr>
            <p:ph type="sldNum" sz="quarter" idx="12"/>
          </p:nvPr>
        </p:nvSpPr>
        <p:spPr/>
        <p:txBody>
          <a:bodyPr/>
          <a:lstStyle/>
          <a:p>
            <a:fld id="{6E1EA037-F7D2-4C60-85EE-1F05F3480B83}" type="slidenum">
              <a:rPr lang="de-CH" smtClean="0"/>
              <a:t>12</a:t>
            </a:fld>
            <a:endParaRPr lang="de-CH"/>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7640" y="4869500"/>
            <a:ext cx="216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50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Aufbewahrung </a:t>
            </a:r>
          </a:p>
        </p:txBody>
      </p:sp>
      <p:sp>
        <p:nvSpPr>
          <p:cNvPr id="3" name="Textplatzhalter 2"/>
          <p:cNvSpPr>
            <a:spLocks noGrp="1"/>
          </p:cNvSpPr>
          <p:nvPr>
            <p:ph type="body" idx="10"/>
          </p:nvPr>
        </p:nvSpPr>
        <p:spPr/>
        <p:txBody>
          <a:bodyPr/>
          <a:lstStyle/>
          <a:p>
            <a:r>
              <a:rPr lang="de-CH" dirty="0"/>
              <a:t>Tipps – Tiefkühlen – Auftauen </a:t>
            </a:r>
          </a:p>
        </p:txBody>
      </p:sp>
      <p:sp>
        <p:nvSpPr>
          <p:cNvPr id="4" name="Textplatzhalter 3"/>
          <p:cNvSpPr>
            <a:spLocks noGrp="1"/>
          </p:cNvSpPr>
          <p:nvPr>
            <p:ph type="body" idx="11"/>
          </p:nvPr>
        </p:nvSpPr>
        <p:spPr/>
        <p:txBody>
          <a:bodyPr/>
          <a:lstStyle/>
          <a:p>
            <a:r>
              <a:rPr lang="de-CH" b="1" dirty="0"/>
              <a:t>Tipps für Fleisch auftauen:</a:t>
            </a:r>
          </a:p>
          <a:p>
            <a:endParaRPr lang="de-CH" sz="1500" b="1" dirty="0"/>
          </a:p>
          <a:p>
            <a:pPr marL="457200" lvl="0" indent="-457200">
              <a:buFont typeface="Arial" panose="020B0604020202020204" pitchFamily="34" charset="0"/>
              <a:buChar char="•"/>
            </a:pPr>
            <a:r>
              <a:rPr lang="de-CH" dirty="0"/>
              <a:t>im Kühlschrank auftauen</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Notfalls - unter fliessend kaltem Wasser oder im kalten Wasserbad </a:t>
            </a:r>
          </a:p>
          <a:p>
            <a:endParaRPr lang="de-CH" sz="1500" dirty="0"/>
          </a:p>
          <a:p>
            <a:pPr marL="457200" lvl="0" indent="-457200">
              <a:buFont typeface="Arial" panose="020B0604020202020204" pitchFamily="34" charset="0"/>
              <a:buChar char="•"/>
            </a:pPr>
            <a:r>
              <a:rPr lang="de-CH" dirty="0"/>
              <a:t>aufgetautes Fleisch</a:t>
            </a:r>
          </a:p>
          <a:p>
            <a:endParaRPr lang="de-CH" dirty="0"/>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13</a:t>
            </a:fld>
            <a:endParaRPr lang="de-CH"/>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288"/>
          <a:stretch/>
        </p:blipFill>
        <p:spPr bwMode="auto">
          <a:xfrm>
            <a:off x="7331826" y="4080266"/>
            <a:ext cx="2746282" cy="252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8056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SIX|1028517|8|2018-06-15T15:10:35.000+00:00|/9j/4AAQSkZJRgABAQEAYABgAAD/2wBDAAgGBgcGBQgHBwcJCQgKDBQNDAsLDBkSEw8UHRofHh0aHBwgJC4nICIsIxwcKDcpLDAxNDQ0Hyc5PTgyPC4zNDL/2wBDAQkJCQwLDBgNDRgyIRwhMjIyMjIyMjIyMjIyMjIyMjIyMjIyMjIyMjIyMjIyMjIyMjIyMjIyMjIyMjIyMjIyMjL/wAARCACAA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15Ej273VdxwNxxk0u5f7w/OuJu/EiXqqLiwRwudvzHjPGaonUrT5f9APynI/fN1yT/WgfKz0WopLmCJtsk8aN1wzgGuPs/FYtI4oBaqlunBJckgZ5OTVXV/FmmM3nq6zNjb5cZz+tVGPMyZvl3O4F5akZFzD/wB9io/7U08NtN/a7vTzl/xrxu88Q3GosDCfKiXjah61nrIzMW3kkdTmuhYfuzB1/I93F9aMcLdQE+gkFO+123/PxF/32K8NW7nQ5V2B9QakS+u4yCk7j8aHhn3D267HtpvbQdbqEf8AbQUw6lYg4N7bD/tqv+NeSw+IrqIbZNkv+/8A40s/i3dHtW3i356gZqHQa3KVZPY9aGoWTHAvLcn2lX/GnfbLX/n5h/7+CvFZPEl6UJ+SMH+IjGKqvql9PA0T3p2P/dwD+dS6a7lKb7HuT6jYxjMl7boPVpVH9apyeJtAhQvLremoo6s13GB/OvDDEC2WuZGJ/vHNT22i2er+bDd3KxwIoZmccdQB/P8ASk4WHzHth8T+H1Tedc0wJ/eN3Hj+dKfEuggZOt6aP+3tP8a8hbwtojQ+Q2rxbMYxtOO3+IrAbS9Lt5nWAuyAnDYPNLlQ+Y9A2jbx60eXz2qx5fFO8uszYydZQLpF4Q2P3D8+nymvN7bRdTuomNrfb1B58uNjj64r0rXY/wDiSXoLAZgcDJ/2TXUfDXQxovg+F5gomuybhz6A/d/QA/jTi7ETVzxWTS2tP3U1+IZODtZWU/lUPlQ7iw1OILjoN3UV0XiWxvPEXia+v1mtxFJJiPLchBwv6D9axJvCF7DHv8+2PXPzVabI5SskUZUb9WQk+gatiC7SOKGITrJjhSAeTWOuh3YkG+W3xn+9V77DdwpCFSHKPu3k9OarnktiXC4261iHfJH5qb06jB45qtBrBmf90mUDYLUmr2BmiXyooo5CctID96se3huLKN12eYV5+XvSU5PcIwSNG6tluWZ5LqXBYnb2HtXToAIIsSfwD/ln7VyEd4JTs+ZG/ukV2azYt4h52PkH8HtTTG0QsSD98/8AfFJvfON7f98UrT8/6/8A8cqMz88zn/viquTYcWk9X/74FMeRx0Mn/fIprXI/57t/3xUUk5PSY/8AfFAWPR5LtVVsL0I5JwOTVSTUGJwnPYhfr61nl9xzKSf9pjVu2sru7K+XC4iPPmkD9BmuW0uuh3/uo6L3n9y/z/Iih0g67dw2VxM+JXOdp5APX9K7rxnPc6b4MuodLgZ7h4xbwInG0HjP4DNM8MaNDazPdFJTKo2h5QO/XGDWZ468U2+mSLZIry3YXKIPu5PQk0m4wjdhGFTEVFTivuPKR4SvYo431bVLe1cjhXcliB646UmsaXYW1iy/2hC744RJXB/Wqeo6tJdTSK67rqbhieSPaq154P1SKxkuJZIA8ZVXQPl0J6AiphKc1dHTVo4ehLlm235bGfZTWkM2y5imkdJTtZZOFXv9a7eXxvbfY1tvsMTxBAh3Hk49a5aHw3KFHmW8pkAAb5D1x/hT/wCxWaHzEglZM43BSRn61uordnnTleT5di7e+LVeOIQ6ZDsiPRc5HGMfSoxrd0sOZdNdQIlQ4Q/w8ZrFmEmm3AfZIqMCrDHXHX8RXUW1ncw6fp5vFZxqDOtuMEuNuMhvb5hildXszaNFunzxevY5+4vIp/3gi2n+8B0rqRJH5Ef78/cH8XtWBqmhSW7TTRjZ5ZxJnOB7H0rdXTZnsopQ8eGQH7vsK0WhzzTIXkjz/rz/AN9UzzI/+e5/76rj9Q16+s55VezjMaOV3e2cZrZ0my8UakLeZPD832Wdd6zbeCpGQafMhODRqFo/+e5/76pjGP8A57n/AL6qqZD/ANMvyppc/wDTL8qog9cstKtIGSWe5tZZ16NvYAfQVq/aIQOb2AfSZhTv7T0w9NftPxjT/Cud1jV7rUmuNO0XULVyoKyTNGq89wuPbvXFOajqz1qGHdWXKlbu+34G8/jfTtPCWdp/p84XdII5RwfTJ615Hrutzaw1w8kciztM8xWQDMfdQCO2OKyZ5njmYSW7RXCDKmJsZ56/qK6fR9LjtbWW9vstE0Qfee+Qc/of1rGLlUs5HdWhRwd40ndvRv8AT+tvU5LTbj7LqkN9IokKSrIUPQgEHH6V3Nv4h0hNQ+1Q6ZNP5121xJI4BZQwbCj1wxzz6VQvo9FiupLWGzTekTPk9MgA4/I1D9lFlM8kJMALZGB8v3cAnPT7yiuvmSWh47g5vmkzetvGH2RwZ4Z2U3BJLAA7RHsVcdvmIpsXieyisbcQ2dwI45bUvtIx+6+8v49fqawre2tdQt0Rnma8AG/B6klTkfhj8qfbWsMcMMUyPCXPIAzwpKnp/Ec/yp8yM3BJ2uJrerWN1qekSfYZfJsZ2knikx+8zJvb8SKb/wAJ3pEk0VtJY3pWJGRZXYZyZhIT06MBg+3FS3EiLtEvmGQzBlbYDlXPf8FH0zVKZra7lyUhChomJVQCQ3DfkT0+lDsyoc0dEWdZ8V6HqFpf27pceVe3TTOSQGRSyk49eFAAPpTrbUgul2yKjECJAD+ApBpWiz3v2F2ZZssAdowcMB19eRUk3hO2xhLqfbjjb0FClGJM3Oaszg7TT7nxN4lj0dHkY3N15WcfcUtkn8ACfwr6V8Z6lB4V8DTLblYcRLaWw/ukjA/IAn8K5L4Z+C4LDXJ9WLNIYUKRlx0Zup/L+dZ/xn1txqen6ckSTW9upmnRu7Hp+QB/Oob5Y3jqKpOU9+h5ruLdGiNBD/8ATOtXT30nUkDQQgNjLJnkVeGnWTDIjbg7SM964Z5o4tpwMDZ1rxf4e1u9W1jtUt7EKrsyxDdIT2J7AVzmr21jBctdaXO8St8wCHIbHJPsO1SSw6V9jlaX7M8jIxh8pfToPrkiq2j6Ul213GOMFoUTf0OAB+GcmnGLm+aR9fWrxw8PZUVZpau+3n6lix0u7vLmC5lRiJEbe2OBnZ/TOK6S/giEBhK3RhC42Ifl2+n5VYsbd9PsFtyQzRoqttPDFRisnUdceFHie1ZQwxlmPP6V1RjY+erVnUe+i2Mpps2xkEAykwMe453AZZQfqrAfhSXD3TuqLJEY4xuAydzFpAhXHfAwcVgW99c21vBE0i+WNjSDqww2Mf8AfJ/Si61Vpp/NS3lWeFkKFEPzgE5JHrj+laXkJezvozpdIvJ4YldGVh9xRMMHeA3OfTgfpVmHUr7cZWEA3hmijYHq2c/QhgAPqKwZL62msGLvItx5LMFIIAfsPxUZp9hqaXmoR27OEMZ3wyv90E4JJPp8v61UewVHFpNMuXj2uqNayRsyq84Mw5UooXaQPbLCh4nkkeRti20itaqchSmOCx/75WrDTMm62WM7JLqSDzcjbJhl6HsMrnNVW02NpY2cwTYYo5804ALnI+oBWqer2IS8yKTVYbe4tIyVO2aLe6nLDKkNn6kVs6PqtpYLDpbS+Yx3fOXzlix4rktQBtLyBrW1Q+XE8cqk53GPkHP5Ve0O1We+tU8hFjYx3iKDyyggMM+9TZdSG21pufRXh+0TS9Ai3/KSplkJPTPP6DFeUeIkj1y8uJpY18yRyVO/kDtXYah4ye8sJrRbQR+Yu0tnPHeuQmsRMwd7dWx91vSokCR5jqulXOk3Jni3R4b5Sh4/A/h0rS0nxKJdsN0dsmMhux+tdhf2a3Fu0T2oYHqN2M+9ee654bnsnaWEMYm6Y/g9jWNWhCsrSJlE6/Rvh94iEGbnQrmKRGwASMEZJz1+ldRovgfW9PSd5bMnz5jMFBGU4wAa9lorVU/e5rnTPFOVL2ailrfzZ5n/AMI9q3/PhJ+YqJ/DWqu3OnyEe+K9Roq+U5+Y8huPA93cn95pDEnvgA1Wk+H164I+wXIBGDiTr+tez0UWFc8Nl+GN2V/d6ZIW/wCmj5/rWZc/DHxC0UkUWkwqGXaHBwQPzr6Fophc+cD8PvGIiaFdPuNgYPGA4whxyRzViL4Z+JGhML6dMIi24DzQDk9T+ePyr6Hop3YXPDl+GeoPEDJaTiR1BkGQRnvV2y+H+oWV1FcR2kuY42jVQABgkH+leyUUgueYN4c1Yj/jwk/SkHhvV2+VrKUD14/xr1CilYOY8rm8J6qy/Lby/wDfI/xqm/g3WJDlrOU8YxgYP617BRS5R8wUUUVRIUUUUAFFFFABRRRQAUUUUAFFFFABRRRQAUUUUAFFFFABRRRQAUUUUAFFFFABRRRQAUUUUAFFFFABRRRQB//Z|0000-504|Titelfolie_Powerpoint_D.jpg|Power Point, Titelfolien, Präsentation Powerpoint|False">
            <a:extLst>
              <a:ext uri="{FF2B5EF4-FFF2-40B4-BE49-F238E27FC236}">
                <a16:creationId xmlns:a16="http://schemas.microsoft.com/office/drawing/2014/main" id="{7E38E875-F788-436F-9E24-71B2CE46CAA7}"/>
              </a:ext>
            </a:extLst>
          </p:cNvPr>
          <p:cNvPicPr>
            <a:picLocks noGrp="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0948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8978A-6A41-4D87-8C18-016E86D29759}"/>
              </a:ext>
            </a:extLst>
          </p:cNvPr>
          <p:cNvSpPr>
            <a:spLocks noGrp="1"/>
          </p:cNvSpPr>
          <p:nvPr>
            <p:ph type="title"/>
          </p:nvPr>
        </p:nvSpPr>
        <p:spPr/>
        <p:txBody>
          <a:bodyPr/>
          <a:lstStyle/>
          <a:p>
            <a:r>
              <a:rPr lang="de-DE" dirty="0"/>
              <a:t>Unterschiedliche Rassen </a:t>
            </a:r>
            <a:endParaRPr lang="de-CH" dirty="0"/>
          </a:p>
        </p:txBody>
      </p:sp>
      <p:sp>
        <p:nvSpPr>
          <p:cNvPr id="3" name="Textplatzhalter 2">
            <a:extLst>
              <a:ext uri="{FF2B5EF4-FFF2-40B4-BE49-F238E27FC236}">
                <a16:creationId xmlns:a16="http://schemas.microsoft.com/office/drawing/2014/main" id="{675D5386-9C8C-40E5-8ADA-B27410EC0B73}"/>
              </a:ext>
            </a:extLst>
          </p:cNvPr>
          <p:cNvSpPr>
            <a:spLocks noGrp="1"/>
          </p:cNvSpPr>
          <p:nvPr>
            <p:ph type="body" idx="10"/>
          </p:nvPr>
        </p:nvSpPr>
        <p:spPr/>
        <p:txBody>
          <a:bodyPr/>
          <a:lstStyle/>
          <a:p>
            <a:r>
              <a:rPr lang="de-DE" dirty="0"/>
              <a:t>Was bestelle ich und was wird geliefert</a:t>
            </a:r>
            <a:endParaRPr lang="de-CH" dirty="0"/>
          </a:p>
        </p:txBody>
      </p:sp>
      <p:pic>
        <p:nvPicPr>
          <p:cNvPr id="7" name="Grafik 6">
            <a:extLst>
              <a:ext uri="{FF2B5EF4-FFF2-40B4-BE49-F238E27FC236}">
                <a16:creationId xmlns:a16="http://schemas.microsoft.com/office/drawing/2014/main" id="{8C318EC2-5095-4FDF-B84A-6245F6BC410D}"/>
              </a:ext>
            </a:extLst>
          </p:cNvPr>
          <p:cNvPicPr>
            <a:picLocks noChangeAspect="1"/>
          </p:cNvPicPr>
          <p:nvPr/>
        </p:nvPicPr>
        <p:blipFill>
          <a:blip r:embed="rId2"/>
          <a:stretch>
            <a:fillRect/>
          </a:stretch>
        </p:blipFill>
        <p:spPr>
          <a:xfrm>
            <a:off x="716856" y="4018750"/>
            <a:ext cx="3332750" cy="2221833"/>
          </a:xfrm>
          <a:prstGeom prst="rect">
            <a:avLst/>
          </a:prstGeom>
        </p:spPr>
      </p:pic>
      <p:sp>
        <p:nvSpPr>
          <p:cNvPr id="5" name="Foliennummernplatzhalter 4">
            <a:extLst>
              <a:ext uri="{FF2B5EF4-FFF2-40B4-BE49-F238E27FC236}">
                <a16:creationId xmlns:a16="http://schemas.microsoft.com/office/drawing/2014/main" id="{D0798983-79F9-4DF8-B1F4-205F2139495A}"/>
              </a:ext>
            </a:extLst>
          </p:cNvPr>
          <p:cNvSpPr>
            <a:spLocks noGrp="1"/>
          </p:cNvSpPr>
          <p:nvPr>
            <p:ph type="sldNum" sz="quarter" idx="12"/>
          </p:nvPr>
        </p:nvSpPr>
        <p:spPr/>
        <p:txBody>
          <a:bodyPr/>
          <a:lstStyle/>
          <a:p>
            <a:fld id="{6E1EA037-F7D2-4C60-85EE-1F05F3480B83}" type="slidenum">
              <a:rPr lang="de-CH" smtClean="0"/>
              <a:t>15</a:t>
            </a:fld>
            <a:endParaRPr lang="de-CH"/>
          </a:p>
        </p:txBody>
      </p:sp>
      <p:pic>
        <p:nvPicPr>
          <p:cNvPr id="8" name="Grafik 7">
            <a:extLst>
              <a:ext uri="{FF2B5EF4-FFF2-40B4-BE49-F238E27FC236}">
                <a16:creationId xmlns:a16="http://schemas.microsoft.com/office/drawing/2014/main" id="{C91E3521-1447-45E9-9BF4-6D211432D630}"/>
              </a:ext>
            </a:extLst>
          </p:cNvPr>
          <p:cNvPicPr>
            <a:picLocks noChangeAspect="1"/>
          </p:cNvPicPr>
          <p:nvPr/>
        </p:nvPicPr>
        <p:blipFill>
          <a:blip r:embed="rId3"/>
          <a:stretch>
            <a:fillRect/>
          </a:stretch>
        </p:blipFill>
        <p:spPr>
          <a:xfrm>
            <a:off x="7284465" y="4018750"/>
            <a:ext cx="3173506" cy="2251073"/>
          </a:xfrm>
          <a:prstGeom prst="rect">
            <a:avLst/>
          </a:prstGeom>
        </p:spPr>
      </p:pic>
      <p:sp>
        <p:nvSpPr>
          <p:cNvPr id="10" name="Text Box 10">
            <a:extLst>
              <a:ext uri="{FF2B5EF4-FFF2-40B4-BE49-F238E27FC236}">
                <a16:creationId xmlns:a16="http://schemas.microsoft.com/office/drawing/2014/main" id="{D8AB3A79-B1AF-4C72-9CBA-9275BCF59D99}"/>
              </a:ext>
            </a:extLst>
          </p:cNvPr>
          <p:cNvSpPr txBox="1">
            <a:spLocks noChangeArrowheads="1"/>
          </p:cNvSpPr>
          <p:nvPr/>
        </p:nvSpPr>
        <p:spPr bwMode="auto">
          <a:xfrm>
            <a:off x="320862" y="1380415"/>
            <a:ext cx="25093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Ø"/>
            </a:pPr>
            <a:r>
              <a:rPr lang="de-DE" altLang="de-DE" sz="2000" dirty="0"/>
              <a:t>G</a:t>
            </a:r>
            <a:r>
              <a:rPr lang="de-CH" altLang="de-DE" sz="2000" dirty="0" err="1"/>
              <a:t>rösse</a:t>
            </a:r>
            <a:r>
              <a:rPr lang="de-CH" altLang="de-DE" sz="2000" dirty="0"/>
              <a:t> der Tiere </a:t>
            </a:r>
            <a:endParaRPr lang="de-DE" altLang="de-DE" sz="2000" dirty="0"/>
          </a:p>
        </p:txBody>
      </p:sp>
      <p:sp>
        <p:nvSpPr>
          <p:cNvPr id="11" name="Text Box 13">
            <a:extLst>
              <a:ext uri="{FF2B5EF4-FFF2-40B4-BE49-F238E27FC236}">
                <a16:creationId xmlns:a16="http://schemas.microsoft.com/office/drawing/2014/main" id="{5C8ED2D1-897E-49C0-BD2B-B194198D31B4}"/>
              </a:ext>
            </a:extLst>
          </p:cNvPr>
          <p:cNvSpPr txBox="1">
            <a:spLocks noChangeArrowheads="1"/>
          </p:cNvSpPr>
          <p:nvPr/>
        </p:nvSpPr>
        <p:spPr bwMode="auto">
          <a:xfrm>
            <a:off x="329517" y="1956479"/>
            <a:ext cx="74401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Ø"/>
            </a:pPr>
            <a:r>
              <a:rPr lang="de-CH" altLang="de-DE" sz="2000" dirty="0"/>
              <a:t>Eigenschaften der Tierrassen in Bezug auf die Marmorierung</a:t>
            </a:r>
            <a:endParaRPr lang="de-DE" altLang="de-DE" sz="2000" dirty="0"/>
          </a:p>
        </p:txBody>
      </p:sp>
      <p:sp>
        <p:nvSpPr>
          <p:cNvPr id="12" name="Text Box 14">
            <a:extLst>
              <a:ext uri="{FF2B5EF4-FFF2-40B4-BE49-F238E27FC236}">
                <a16:creationId xmlns:a16="http://schemas.microsoft.com/office/drawing/2014/main" id="{F8C22796-9147-4C8E-985F-FC03CDA17E21}"/>
              </a:ext>
            </a:extLst>
          </p:cNvPr>
          <p:cNvSpPr txBox="1">
            <a:spLocks noChangeArrowheads="1"/>
          </p:cNvSpPr>
          <p:nvPr/>
        </p:nvSpPr>
        <p:spPr bwMode="auto">
          <a:xfrm>
            <a:off x="320861" y="2607325"/>
            <a:ext cx="28956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Ø"/>
            </a:pPr>
            <a:r>
              <a:rPr lang="de-CH" altLang="de-DE" sz="2000" dirty="0"/>
              <a:t>Geschlecht der Tiere</a:t>
            </a:r>
            <a:endParaRPr lang="de-DE" altLang="de-DE" sz="2000" dirty="0"/>
          </a:p>
        </p:txBody>
      </p:sp>
    </p:spTree>
    <p:extLst>
      <p:ext uri="{BB962C8B-B14F-4D97-AF65-F5344CB8AC3E}">
        <p14:creationId xmlns:p14="http://schemas.microsoft.com/office/powerpoint/2010/main" val="3460318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SIX|1028517|8|2018-06-15T15:10:35.000+00:00|/9j/4AAQSkZJRgABAQEAYABgAAD/2wBDAAgGBgcGBQgHBwcJCQgKDBQNDAsLDBkSEw8UHRofHh0aHBwgJC4nICIsIxwcKDcpLDAxNDQ0Hyc5PTgyPC4zNDL/2wBDAQkJCQwLDBgNDRgyIRwhMjIyMjIyMjIyMjIyMjIyMjIyMjIyMjIyMjIyMjIyMjIyMjIyMjIyMjIyMjIyMjIyMjL/wAARCACAA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15Ej273VdxwNxxk0u5f7w/OuJu/EiXqqLiwRwudvzHjPGaonUrT5f9APynI/fN1yT/WgfKz0WopLmCJtsk8aN1wzgGuPs/FYtI4oBaqlunBJckgZ5OTVXV/FmmM3nq6zNjb5cZz+tVGPMyZvl3O4F5akZFzD/wB9io/7U08NtN/a7vTzl/xrxu88Q3GosDCfKiXjah61nrIzMW3kkdTmuhYfuzB1/I93F9aMcLdQE+gkFO+123/PxF/32K8NW7nQ5V2B9QakS+u4yCk7j8aHhn3D267HtpvbQdbqEf8AbQUw6lYg4N7bD/tqv+NeSw+IrqIbZNkv+/8A40s/i3dHtW3i356gZqHQa3KVZPY9aGoWTHAvLcn2lX/GnfbLX/n5h/7+CvFZPEl6UJ+SMH+IjGKqvql9PA0T3p2P/dwD+dS6a7lKb7HuT6jYxjMl7boPVpVH9apyeJtAhQvLremoo6s13GB/OvDDEC2WuZGJ/vHNT22i2er+bDd3KxwIoZmccdQB/P8ASk4WHzHth8T+H1Tedc0wJ/eN3Hj+dKfEuggZOt6aP+3tP8a8hbwtojQ+Q2rxbMYxtOO3+IrAbS9Lt5nWAuyAnDYPNLlQ+Y9A2jbx60eXz2qx5fFO8uszYydZQLpF4Q2P3D8+nymvN7bRdTuomNrfb1B58uNjj64r0rXY/wDiSXoLAZgcDJ/2TXUfDXQxovg+F5gomuybhz6A/d/QA/jTi7ETVzxWTS2tP3U1+IZODtZWU/lUPlQ7iw1OILjoN3UV0XiWxvPEXia+v1mtxFJJiPLchBwv6D9axJvCF7DHv8+2PXPzVabI5SskUZUb9WQk+gatiC7SOKGITrJjhSAeTWOuh3YkG+W3xn+9V77DdwpCFSHKPu3k9OarnktiXC4261iHfJH5qb06jB45qtBrBmf90mUDYLUmr2BmiXyooo5CctID96se3huLKN12eYV5+XvSU5PcIwSNG6tluWZ5LqXBYnb2HtXToAIIsSfwD/ln7VyEd4JTs+ZG/ukV2azYt4h52PkH8HtTTG0QsSD98/8AfFJvfON7f98UrT8/6/8A8cqMz88zn/viquTYcWk9X/74FMeRx0Mn/fIprXI/57t/3xUUk5PSY/8AfFAWPR5LtVVsL0I5JwOTVSTUGJwnPYhfr61nl9xzKSf9pjVu2sru7K+XC4iPPmkD9BmuW0uuh3/uo6L3n9y/z/Iih0g67dw2VxM+JXOdp5APX9K7rxnPc6b4MuodLgZ7h4xbwInG0HjP4DNM8MaNDazPdFJTKo2h5QO/XGDWZ468U2+mSLZIry3YXKIPu5PQk0m4wjdhGFTEVFTivuPKR4SvYo431bVLe1cjhXcliB646UmsaXYW1iy/2hC744RJXB/Wqeo6tJdTSK67rqbhieSPaq154P1SKxkuJZIA8ZVXQPl0J6AiphKc1dHTVo4ehLlm235bGfZTWkM2y5imkdJTtZZOFXv9a7eXxvbfY1tvsMTxBAh3Hk49a5aHw3KFHmW8pkAAb5D1x/hT/wCxWaHzEglZM43BSRn61uordnnTleT5di7e+LVeOIQ6ZDsiPRc5HGMfSoxrd0sOZdNdQIlQ4Q/w8ZrFmEmm3AfZIqMCrDHXHX8RXUW1ncw6fp5vFZxqDOtuMEuNuMhvb5hildXszaNFunzxevY5+4vIp/3gi2n+8B0rqRJH5Ef78/cH8XtWBqmhSW7TTRjZ5ZxJnOB7H0rdXTZnsopQ8eGQH7vsK0WhzzTIXkjz/rz/AN9UzzI/+e5/76rj9Q16+s55VezjMaOV3e2cZrZ0my8UakLeZPD832Wdd6zbeCpGQafMhODRqFo/+e5/76pjGP8A57n/AL6qqZD/ANMvyppc/wDTL8qog9cstKtIGSWe5tZZ16NvYAfQVq/aIQOb2AfSZhTv7T0w9NftPxjT/Cud1jV7rUmuNO0XULVyoKyTNGq89wuPbvXFOajqz1qGHdWXKlbu+34G8/jfTtPCWdp/p84XdII5RwfTJ615Hrutzaw1w8kciztM8xWQDMfdQCO2OKyZ5njmYSW7RXCDKmJsZ56/qK6fR9LjtbWW9vstE0Qfee+Qc/of1rGLlUs5HdWhRwd40ndvRv8AT+tvU5LTbj7LqkN9IokKSrIUPQgEHH6V3Nv4h0hNQ+1Q6ZNP5121xJI4BZQwbCj1wxzz6VQvo9FiupLWGzTekTPk9MgA4/I1D9lFlM8kJMALZGB8v3cAnPT7yiuvmSWh47g5vmkzetvGH2RwZ4Z2U3BJLAA7RHsVcdvmIpsXieyisbcQ2dwI45bUvtIx+6+8v49fqawre2tdQt0Rnma8AG/B6klTkfhj8qfbWsMcMMUyPCXPIAzwpKnp/Ec/yp8yM3BJ2uJrerWN1qekSfYZfJsZ2knikx+8zJvb8SKb/wAJ3pEk0VtJY3pWJGRZXYZyZhIT06MBg+3FS3EiLtEvmGQzBlbYDlXPf8FH0zVKZra7lyUhChomJVQCQ3DfkT0+lDsyoc0dEWdZ8V6HqFpf27pceVe3TTOSQGRSyk49eFAAPpTrbUgul2yKjECJAD+ApBpWiz3v2F2ZZssAdowcMB19eRUk3hO2xhLqfbjjb0FClGJM3Oaszg7TT7nxN4lj0dHkY3N15WcfcUtkn8ACfwr6V8Z6lB4V8DTLblYcRLaWw/ukjA/IAn8K5L4Z+C4LDXJ9WLNIYUKRlx0Zup/L+dZ/xn1txqen6ckSTW9upmnRu7Hp+QB/Oob5Y3jqKpOU9+h5ruLdGiNBD/8ATOtXT30nUkDQQgNjLJnkVeGnWTDIjbg7SM964Z5o4tpwMDZ1rxf4e1u9W1jtUt7EKrsyxDdIT2J7AVzmr21jBctdaXO8St8wCHIbHJPsO1SSw6V9jlaX7M8jIxh8pfToPrkiq2j6Ul213GOMFoUTf0OAB+GcmnGLm+aR9fWrxw8PZUVZpau+3n6lix0u7vLmC5lRiJEbe2OBnZ/TOK6S/giEBhK3RhC42Ifl2+n5VYsbd9PsFtyQzRoqttPDFRisnUdceFHie1ZQwxlmPP6V1RjY+erVnUe+i2Mpps2xkEAykwMe453AZZQfqrAfhSXD3TuqLJEY4xuAydzFpAhXHfAwcVgW99c21vBE0i+WNjSDqww2Mf8AfJ/Si61Vpp/NS3lWeFkKFEPzgE5JHrj+laXkJezvozpdIvJ4YldGVh9xRMMHeA3OfTgfpVmHUr7cZWEA3hmijYHq2c/QhgAPqKwZL62msGLvItx5LMFIIAfsPxUZp9hqaXmoR27OEMZ3wyv90E4JJPp8v61UewVHFpNMuXj2uqNayRsyq84Mw5UooXaQPbLCh4nkkeRti20itaqchSmOCx/75WrDTMm62WM7JLqSDzcjbJhl6HsMrnNVW02NpY2cwTYYo5804ALnI+oBWqer2IS8yKTVYbe4tIyVO2aLe6nLDKkNn6kVs6PqtpYLDpbS+Yx3fOXzlix4rktQBtLyBrW1Q+XE8cqk53GPkHP5Ve0O1We+tU8hFjYx3iKDyyggMM+9TZdSG21pufRXh+0TS9Ai3/KSplkJPTPP6DFeUeIkj1y8uJpY18yRyVO/kDtXYah4ye8sJrRbQR+Yu0tnPHeuQmsRMwd7dWx91vSokCR5jqulXOk3Jni3R4b5Sh4/A/h0rS0nxKJdsN0dsmMhux+tdhf2a3Fu0T2oYHqN2M+9ee654bnsnaWEMYm6Y/g9jWNWhCsrSJlE6/Rvh94iEGbnQrmKRGwASMEZJz1+ldRovgfW9PSd5bMnz5jMFBGU4wAa9lorVU/e5rnTPFOVL2ailrfzZ5n/AMI9q3/PhJ+YqJ/DWqu3OnyEe+K9Roq+U5+Y8huPA93cn95pDEnvgA1Wk+H164I+wXIBGDiTr+tez0UWFc8Nl+GN2V/d6ZIW/wCmj5/rWZc/DHxC0UkUWkwqGXaHBwQPzr6Fophc+cD8PvGIiaFdPuNgYPGA4whxyRzViL4Z+JGhML6dMIi24DzQDk9T+ePyr6Hop3YXPDl+GeoPEDJaTiR1BkGQRnvV2y+H+oWV1FcR2kuY42jVQABgkH+leyUUgueYN4c1Yj/jwk/SkHhvV2+VrKUD14/xr1CilYOY8rm8J6qy/Lby/wDfI/xqm/g3WJDlrOU8YxgYP617BRS5R8wUUUVRIUUUUAFFFFABRRRQAUUUUAFFFFABRRRQAUUUUAFFFFABRRRQAUUUUAFFFFABRRRQAUUUUAFFFFABRRRQB//Z|0000-504|Titelfolie_Powerpoint_D.jpg|Power Point, Titelfolien, Präsentation Powerpoint|False">
            <a:extLst>
              <a:ext uri="{FF2B5EF4-FFF2-40B4-BE49-F238E27FC236}">
                <a16:creationId xmlns:a16="http://schemas.microsoft.com/office/drawing/2014/main" id="{7E38E875-F788-436F-9E24-71B2CE46CAA7}"/>
              </a:ext>
            </a:extLst>
          </p:cNvPr>
          <p:cNvPicPr>
            <a:picLocks noGrp="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91201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Zubereitung</a:t>
            </a:r>
          </a:p>
        </p:txBody>
      </p:sp>
      <p:sp>
        <p:nvSpPr>
          <p:cNvPr id="3" name="Textplatzhalter 2"/>
          <p:cNvSpPr>
            <a:spLocks noGrp="1"/>
          </p:cNvSpPr>
          <p:nvPr>
            <p:ph type="body" idx="10"/>
          </p:nvPr>
        </p:nvSpPr>
        <p:spPr/>
        <p:txBody>
          <a:bodyPr/>
          <a:lstStyle/>
          <a:p>
            <a:r>
              <a:rPr lang="de-CH" dirty="0"/>
              <a:t>Respekt gegenüber dem Tier</a:t>
            </a:r>
          </a:p>
        </p:txBody>
      </p:sp>
      <p:sp>
        <p:nvSpPr>
          <p:cNvPr id="4" name="Textplatzhalter 3"/>
          <p:cNvSpPr>
            <a:spLocks noGrp="1"/>
          </p:cNvSpPr>
          <p:nvPr>
            <p:ph type="body" idx="11"/>
          </p:nvPr>
        </p:nvSpPr>
        <p:spPr/>
        <p:txBody>
          <a:bodyPr/>
          <a:lstStyle/>
          <a:p>
            <a:r>
              <a:rPr lang="de-CH" dirty="0"/>
              <a:t>Der Respekt vor dem Tier, … ,geht vielmals verloren. </a:t>
            </a:r>
          </a:p>
          <a:p>
            <a:endParaRPr lang="de-CH" dirty="0"/>
          </a:p>
          <a:p>
            <a:r>
              <a:rPr lang="de-CH" dirty="0"/>
              <a:t>Wie hole ich mehr aus dem einzelnen Stück Fleisch heraus, … gerecht werden kann? </a:t>
            </a:r>
          </a:p>
          <a:p>
            <a:endParaRPr lang="de-CH" dirty="0"/>
          </a:p>
          <a:p>
            <a:r>
              <a:rPr lang="de-CH" dirty="0"/>
              <a:t>Es gilt auch, eine gewisse Verantwortung gegenüber Gästen, … wahrzunehmen.</a:t>
            </a:r>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17</a:t>
            </a:fld>
            <a:endParaRPr lang="de-CH"/>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7274" y="4322119"/>
            <a:ext cx="2029302"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100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Zubereitung</a:t>
            </a:r>
          </a:p>
        </p:txBody>
      </p:sp>
      <p:sp>
        <p:nvSpPr>
          <p:cNvPr id="3" name="Textplatzhalter 2"/>
          <p:cNvSpPr>
            <a:spLocks noGrp="1"/>
          </p:cNvSpPr>
          <p:nvPr>
            <p:ph type="body" idx="10"/>
          </p:nvPr>
        </p:nvSpPr>
        <p:spPr/>
        <p:txBody>
          <a:bodyPr/>
          <a:lstStyle/>
          <a:p>
            <a:r>
              <a:rPr lang="de-CH" dirty="0"/>
              <a:t>Tipps für Fleisch würzen/marinieren/beizen:</a:t>
            </a:r>
          </a:p>
        </p:txBody>
      </p:sp>
      <p:sp>
        <p:nvSpPr>
          <p:cNvPr id="4" name="Textplatzhalter 3"/>
          <p:cNvSpPr>
            <a:spLocks noGrp="1"/>
          </p:cNvSpPr>
          <p:nvPr>
            <p:ph type="body" idx="11"/>
          </p:nvPr>
        </p:nvSpPr>
        <p:spPr/>
        <p:txBody>
          <a:bodyPr/>
          <a:lstStyle/>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Gewürzen und Kräutern einreiben – wenig Öl </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Würzen nach dem Anbraten</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Salzen vor oder nach dem Braten – Richtig oder Falsch</a:t>
            </a:r>
          </a:p>
          <a:p>
            <a:pPr marL="892500" lvl="1" indent="-457200">
              <a:buFont typeface="Arial" panose="020B0604020202020204" pitchFamily="34" charset="0"/>
              <a:buChar char="•"/>
            </a:pPr>
            <a:r>
              <a:rPr lang="de-CH" sz="2800" dirty="0">
                <a:solidFill>
                  <a:schemeClr val="tx1"/>
                </a:solidFill>
              </a:rPr>
              <a:t>Leber und Nieren  </a:t>
            </a:r>
          </a:p>
          <a:p>
            <a:pPr marL="892500" lvl="1" indent="-457200">
              <a:buFont typeface="Arial" panose="020B0604020202020204" pitchFamily="34" charset="0"/>
              <a:buChar char="•"/>
            </a:pPr>
            <a:r>
              <a:rPr lang="de-CH" sz="2800" dirty="0">
                <a:solidFill>
                  <a:schemeClr val="tx1"/>
                </a:solidFill>
              </a:rPr>
              <a:t>Kleine Fleischstücke wie Geschnetzeltes, Ragout und Hackfleisch </a:t>
            </a:r>
          </a:p>
          <a:p>
            <a:pPr lvl="1"/>
            <a:r>
              <a:rPr lang="de-CH" dirty="0">
                <a:solidFill>
                  <a:schemeClr val="tx1"/>
                </a:solidFill>
              </a:rPr>
              <a:t> </a:t>
            </a:r>
          </a:p>
          <a:p>
            <a:pPr marL="457200" lvl="0" indent="-457200">
              <a:buFont typeface="Arial" panose="020B0604020202020204" pitchFamily="34" charset="0"/>
              <a:buChar char="•"/>
            </a:pPr>
            <a:r>
              <a:rPr lang="de-CH" dirty="0"/>
              <a:t>Marinieren/Beizen immer ohne Salz – Stunden bis Tage</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Fleisch in einer Flüssigkeit gegart – warm oder kalt</a:t>
            </a:r>
          </a:p>
        </p:txBody>
      </p:sp>
      <p:sp>
        <p:nvSpPr>
          <p:cNvPr id="5" name="Foliennummernplatzhalter 4"/>
          <p:cNvSpPr>
            <a:spLocks noGrp="1"/>
          </p:cNvSpPr>
          <p:nvPr>
            <p:ph type="sldNum" sz="quarter" idx="12"/>
          </p:nvPr>
        </p:nvSpPr>
        <p:spPr/>
        <p:txBody>
          <a:bodyPr/>
          <a:lstStyle/>
          <a:p>
            <a:fld id="{6E1EA037-F7D2-4C60-85EE-1F05F3480B83}" type="slidenum">
              <a:rPr lang="de-CH" smtClean="0"/>
              <a:t>18</a:t>
            </a:fld>
            <a:endParaRPr lang="de-CH"/>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8707" y="4327093"/>
            <a:ext cx="17621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686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Zubereitung</a:t>
            </a:r>
          </a:p>
        </p:txBody>
      </p:sp>
      <p:sp>
        <p:nvSpPr>
          <p:cNvPr id="3" name="Textplatzhalter 2"/>
          <p:cNvSpPr>
            <a:spLocks noGrp="1"/>
          </p:cNvSpPr>
          <p:nvPr>
            <p:ph type="body" idx="10"/>
          </p:nvPr>
        </p:nvSpPr>
        <p:spPr/>
        <p:txBody>
          <a:bodyPr/>
          <a:lstStyle/>
          <a:p>
            <a:r>
              <a:rPr lang="de-CH" dirty="0"/>
              <a:t>Welche Zubereitungsart passt zu welchem Fleischstück?</a:t>
            </a:r>
          </a:p>
        </p:txBody>
      </p:sp>
      <p:sp>
        <p:nvSpPr>
          <p:cNvPr id="4" name="Textplatzhalter 3"/>
          <p:cNvSpPr>
            <a:spLocks noGrp="1"/>
          </p:cNvSpPr>
          <p:nvPr>
            <p:ph type="body" idx="11"/>
          </p:nvPr>
        </p:nvSpPr>
        <p:spPr/>
        <p:txBody>
          <a:bodyPr/>
          <a:lstStyle/>
          <a:p>
            <a:r>
              <a:rPr lang="de-CH" b="1" dirty="0"/>
              <a:t>Bindegewebearme Fleischstücke</a:t>
            </a:r>
          </a:p>
          <a:p>
            <a:pPr marL="457200" indent="-457200">
              <a:buFont typeface="Arial" panose="020B0604020202020204" pitchFamily="34" charset="0"/>
              <a:buChar char="•"/>
            </a:pPr>
            <a:r>
              <a:rPr lang="de-CH" dirty="0"/>
              <a:t>eignen sich für folgende Zubereitungsarten</a:t>
            </a:r>
          </a:p>
          <a:p>
            <a:pPr marL="457200" lvl="0" indent="-457200">
              <a:buFont typeface="Arial" panose="020B0604020202020204" pitchFamily="34" charset="0"/>
              <a:buChar char="•"/>
            </a:pPr>
            <a:r>
              <a:rPr lang="de-CH" dirty="0"/>
              <a:t>kaufen Sie gelagertes Fleisch für Kurzzeit-Garmethoden</a:t>
            </a:r>
          </a:p>
          <a:p>
            <a:pPr lvl="1"/>
            <a:r>
              <a:rPr lang="de-CH" sz="2800" dirty="0">
                <a:solidFill>
                  <a:schemeClr val="tx1"/>
                </a:solidFill>
              </a:rPr>
              <a:t>«Grillieren, Sautieren, Braten, Backen»</a:t>
            </a:r>
          </a:p>
          <a:p>
            <a:pPr marL="457200" indent="-457200">
              <a:buFont typeface="Arial" panose="020B0604020202020204" pitchFamily="34" charset="0"/>
              <a:buChar char="•"/>
            </a:pPr>
            <a:endParaRPr lang="de-CH" b="1" dirty="0"/>
          </a:p>
          <a:p>
            <a:pPr marL="457200" indent="-457200">
              <a:buFont typeface="Arial" panose="020B0604020202020204" pitchFamily="34" charset="0"/>
              <a:buChar char="•"/>
            </a:pPr>
            <a:endParaRPr lang="de-CH" b="1" dirty="0"/>
          </a:p>
          <a:p>
            <a:pPr marL="457200" indent="-457200">
              <a:buFont typeface="Arial" panose="020B0604020202020204" pitchFamily="34" charset="0"/>
              <a:buChar char="•"/>
            </a:pPr>
            <a:endParaRPr lang="de-CH" b="1" dirty="0"/>
          </a:p>
          <a:p>
            <a:r>
              <a:rPr lang="de-CH" b="1" dirty="0"/>
              <a:t>Bindegewebereiche Fleischstücke</a:t>
            </a:r>
          </a:p>
          <a:p>
            <a:pPr marL="457200" indent="-457200">
              <a:buFont typeface="Arial" panose="020B0604020202020204" pitchFamily="34" charset="0"/>
              <a:buChar char="•"/>
            </a:pPr>
            <a:r>
              <a:rPr lang="de-CH" dirty="0"/>
              <a:t>eignen sich für folgende Zubereitungsarten</a:t>
            </a:r>
          </a:p>
          <a:p>
            <a:pPr marL="457200" lvl="0" indent="-457200">
              <a:buFont typeface="Arial" panose="020B0604020202020204" pitchFamily="34" charset="0"/>
              <a:buChar char="•"/>
            </a:pPr>
            <a:r>
              <a:rPr lang="de-CH" dirty="0"/>
              <a:t>kaufen Sie </a:t>
            </a:r>
            <a:r>
              <a:rPr lang="de-CH" dirty="0" err="1"/>
              <a:t>ungelagertes</a:t>
            </a:r>
            <a:r>
              <a:rPr lang="de-CH" dirty="0"/>
              <a:t> Fleisch für Langzeit-Garmethoden</a:t>
            </a:r>
          </a:p>
          <a:p>
            <a:pPr lvl="1"/>
            <a:r>
              <a:rPr lang="de-CH" sz="2800" dirty="0">
                <a:solidFill>
                  <a:schemeClr val="tx1"/>
                </a:solidFill>
              </a:rPr>
              <a:t>«Niedertemperatur-Garen, Sieden, Schmoren/Glasieren, Dünsten»</a:t>
            </a:r>
          </a:p>
          <a:p>
            <a:pPr marL="457200" indent="-457200">
              <a:buFont typeface="Arial" panose="020B0604020202020204" pitchFamily="34" charset="0"/>
              <a:buChar char="•"/>
            </a:pPr>
            <a:endParaRPr lang="de-CH" b="1" dirty="0"/>
          </a:p>
          <a:p>
            <a:pPr marL="457200" indent="-457200">
              <a:buFont typeface="Arial" panose="020B0604020202020204" pitchFamily="34" charset="0"/>
              <a:buChar char="•"/>
            </a:pPr>
            <a:endParaRPr lang="de-CH" b="1" dirty="0"/>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19</a:t>
            </a:fld>
            <a:endParaRPr lang="de-CH"/>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809" y="2881371"/>
            <a:ext cx="288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0754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Einkauf von Fleisch – Label </a:t>
            </a:r>
          </a:p>
        </p:txBody>
      </p:sp>
      <p:sp>
        <p:nvSpPr>
          <p:cNvPr id="3" name="Textplatzhalter 2"/>
          <p:cNvSpPr>
            <a:spLocks noGrp="1"/>
          </p:cNvSpPr>
          <p:nvPr>
            <p:ph type="body" idx="10"/>
          </p:nvPr>
        </p:nvSpPr>
        <p:spPr/>
        <p:txBody>
          <a:bodyPr/>
          <a:lstStyle/>
          <a:p>
            <a:r>
              <a:rPr lang="de-CH" dirty="0"/>
              <a:t>Qualität vor Preis</a:t>
            </a:r>
          </a:p>
        </p:txBody>
      </p:sp>
      <p:sp>
        <p:nvSpPr>
          <p:cNvPr id="4" name="Textplatzhalter 3"/>
          <p:cNvSpPr>
            <a:spLocks noGrp="1"/>
          </p:cNvSpPr>
          <p:nvPr>
            <p:ph type="body" idx="11"/>
          </p:nvPr>
        </p:nvSpPr>
        <p:spPr/>
        <p:txBody>
          <a:bodyPr/>
          <a:lstStyle/>
          <a:p>
            <a:r>
              <a:rPr lang="de-CH" b="1" dirty="0"/>
              <a:t>Einkauf</a:t>
            </a:r>
          </a:p>
          <a:p>
            <a:endParaRPr lang="de-CH" sz="1500" dirty="0"/>
          </a:p>
          <a:p>
            <a:r>
              <a:rPr lang="de-CH" dirty="0"/>
              <a:t>Sie stehen vor dem Regal und schauen sich die Preise der angebotenen Waren an – klar sticht Ihnen als potenziellen Endkonsumenten die günstige Aktionsware ins Auge. Hier kann ich sparen – schiesst es Ihnen schnell durch den Kopf, und schon haben Sie sich mit einigen hundert Gramm des vermeintlich günstigen Fleisches eingedeckt. Die Frage stellt sich jedoch nun, ob sich diese Art des Sparens wirklich lohnt.</a:t>
            </a:r>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2</a:t>
            </a:fld>
            <a:endParaRPr lang="de-CH"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3470" y="5070764"/>
            <a:ext cx="211376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447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Apparate/Geräte</a:t>
            </a:r>
          </a:p>
        </p:txBody>
      </p:sp>
      <p:sp>
        <p:nvSpPr>
          <p:cNvPr id="3" name="Textplatzhalter 2"/>
          <p:cNvSpPr>
            <a:spLocks noGrp="1"/>
          </p:cNvSpPr>
          <p:nvPr>
            <p:ph type="body" idx="10"/>
          </p:nvPr>
        </p:nvSpPr>
        <p:spPr/>
        <p:txBody>
          <a:bodyPr/>
          <a:lstStyle/>
          <a:p>
            <a:r>
              <a:rPr lang="de-CH" dirty="0"/>
              <a:t>In der Praxis</a:t>
            </a:r>
          </a:p>
        </p:txBody>
      </p:sp>
      <p:sp>
        <p:nvSpPr>
          <p:cNvPr id="4" name="Textplatzhalter 3"/>
          <p:cNvSpPr>
            <a:spLocks noGrp="1"/>
          </p:cNvSpPr>
          <p:nvPr>
            <p:ph type="body" idx="11"/>
          </p:nvPr>
        </p:nvSpPr>
        <p:spPr/>
        <p:txBody>
          <a:bodyPr/>
          <a:lstStyle/>
          <a:p>
            <a:pPr lvl="0"/>
            <a:r>
              <a:rPr lang="de-CH" b="1" dirty="0"/>
              <a:t>Einsatz – Nutzen – Anwendung</a:t>
            </a:r>
          </a:p>
          <a:p>
            <a:pPr marL="457200" lvl="0" indent="-457200">
              <a:buFont typeface="Arial" panose="020B0604020202020204" pitchFamily="34" charset="0"/>
              <a:buChar char="•"/>
            </a:pPr>
            <a:r>
              <a:rPr lang="de-CH" dirty="0"/>
              <a:t>Fachkenntnisse / Training / Zeigen</a:t>
            </a:r>
          </a:p>
          <a:p>
            <a:pPr marL="457200" lvl="0" indent="-457200">
              <a:buFont typeface="Arial" panose="020B0604020202020204" pitchFamily="34" charset="0"/>
              <a:buChar char="•"/>
            </a:pPr>
            <a:endParaRPr lang="de-CH" sz="1500" b="1" dirty="0"/>
          </a:p>
          <a:p>
            <a:pPr lvl="0"/>
            <a:r>
              <a:rPr lang="de-CH" b="1" dirty="0"/>
              <a:t>Vor- und Nachteile </a:t>
            </a:r>
          </a:p>
          <a:p>
            <a:pPr marL="457200" lvl="0" indent="-457200">
              <a:buFont typeface="Arial" panose="020B0604020202020204" pitchFamily="34" charset="0"/>
              <a:buChar char="•"/>
            </a:pPr>
            <a:r>
              <a:rPr lang="de-CH" dirty="0"/>
              <a:t>Mehr Umsatz</a:t>
            </a:r>
          </a:p>
          <a:p>
            <a:pPr marL="457200" lvl="0" indent="-457200">
              <a:buFont typeface="Arial" panose="020B0604020202020204" pitchFamily="34" charset="0"/>
              <a:buChar char="•"/>
            </a:pPr>
            <a:r>
              <a:rPr lang="de-CH" dirty="0"/>
              <a:t>Kosten</a:t>
            </a:r>
          </a:p>
          <a:p>
            <a:pPr lvl="0"/>
            <a:endParaRPr lang="de-CH" sz="1500" b="1" dirty="0"/>
          </a:p>
          <a:p>
            <a:pPr lvl="0"/>
            <a:r>
              <a:rPr lang="de-CH" b="1" dirty="0"/>
              <a:t>Niedergar-Gerät, </a:t>
            </a:r>
            <a:r>
              <a:rPr lang="de-CH" b="1" dirty="0" err="1"/>
              <a:t>Beefer</a:t>
            </a:r>
            <a:r>
              <a:rPr lang="de-CH" b="1" dirty="0"/>
              <a:t>, </a:t>
            </a:r>
            <a:r>
              <a:rPr lang="de-CH" b="1" dirty="0" err="1"/>
              <a:t>Smoker</a:t>
            </a:r>
            <a:r>
              <a:rPr lang="de-CH" b="1" dirty="0"/>
              <a:t>, Green Egg, …</a:t>
            </a:r>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20</a:t>
            </a:fld>
            <a:endParaRPr lang="de-CH"/>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992" b="24335"/>
          <a:stretch/>
        </p:blipFill>
        <p:spPr bwMode="auto">
          <a:xfrm>
            <a:off x="377425" y="4853324"/>
            <a:ext cx="3353659"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1363" y="4853324"/>
            <a:ext cx="216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1363" y="4724117"/>
            <a:ext cx="234000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95492" y="4738255"/>
            <a:ext cx="2915337"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716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SIX|1028517|8|2018-06-15T15:10:35.000+00:00|/9j/4AAQSkZJRgABAQEAYABgAAD/2wBDAAgGBgcGBQgHBwcJCQgKDBQNDAsLDBkSEw8UHRofHh0aHBwgJC4nICIsIxwcKDcpLDAxNDQ0Hyc5PTgyPC4zNDL/2wBDAQkJCQwLDBgNDRgyIRwhMjIyMjIyMjIyMjIyMjIyMjIyMjIyMjIyMjIyMjIyMjIyMjIyMjIyMjIyMjIyMjIyMjL/wAARCACAA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15Ej273VdxwNxxk0u5f7w/OuJu/EiXqqLiwRwudvzHjPGaonUrT5f9APynI/fN1yT/WgfKz0WopLmCJtsk8aN1wzgGuPs/FYtI4oBaqlunBJckgZ5OTVXV/FmmM3nq6zNjb5cZz+tVGPMyZvl3O4F5akZFzD/wB9io/7U08NtN/a7vTzl/xrxu88Q3GosDCfKiXjah61nrIzMW3kkdTmuhYfuzB1/I93F9aMcLdQE+gkFO+123/PxF/32K8NW7nQ5V2B9QakS+u4yCk7j8aHhn3D267HtpvbQdbqEf8AbQUw6lYg4N7bD/tqv+NeSw+IrqIbZNkv+/8A40s/i3dHtW3i356gZqHQa3KVZPY9aGoWTHAvLcn2lX/GnfbLX/n5h/7+CvFZPEl6UJ+SMH+IjGKqvql9PA0T3p2P/dwD+dS6a7lKb7HuT6jYxjMl7boPVpVH9apyeJtAhQvLremoo6s13GB/OvDDEC2WuZGJ/vHNT22i2er+bDd3KxwIoZmccdQB/P8ASk4WHzHth8T+H1Tedc0wJ/eN3Hj+dKfEuggZOt6aP+3tP8a8hbwtojQ+Q2rxbMYxtOO3+IrAbS9Lt5nWAuyAnDYPNLlQ+Y9A2jbx60eXz2qx5fFO8uszYydZQLpF4Q2P3D8+nymvN7bRdTuomNrfb1B58uNjj64r0rXY/wDiSXoLAZgcDJ/2TXUfDXQxovg+F5gomuybhz6A/d/QA/jTi7ETVzxWTS2tP3U1+IZODtZWU/lUPlQ7iw1OILjoN3UV0XiWxvPEXia+v1mtxFJJiPLchBwv6D9axJvCF7DHv8+2PXPzVabI5SskUZUb9WQk+gatiC7SOKGITrJjhSAeTWOuh3YkG+W3xn+9V77DdwpCFSHKPu3k9OarnktiXC4261iHfJH5qb06jB45qtBrBmf90mUDYLUmr2BmiXyooo5CctID96se3huLKN12eYV5+XvSU5PcIwSNG6tluWZ5LqXBYnb2HtXToAIIsSfwD/ln7VyEd4JTs+ZG/ukV2azYt4h52PkH8HtTTG0QsSD98/8AfFJvfON7f98UrT8/6/8A8cqMz88zn/viquTYcWk9X/74FMeRx0Mn/fIprXI/57t/3xUUk5PSY/8AfFAWPR5LtVVsL0I5JwOTVSTUGJwnPYhfr61nl9xzKSf9pjVu2sru7K+XC4iPPmkD9BmuW0uuh3/uo6L3n9y/z/Iih0g67dw2VxM+JXOdp5APX9K7rxnPc6b4MuodLgZ7h4xbwInG0HjP4DNM8MaNDazPdFJTKo2h5QO/XGDWZ468U2+mSLZIry3YXKIPu5PQk0m4wjdhGFTEVFTivuPKR4SvYo431bVLe1cjhXcliB646UmsaXYW1iy/2hC744RJXB/Wqeo6tJdTSK67rqbhieSPaq154P1SKxkuJZIA8ZVXQPl0J6AiphKc1dHTVo4ehLlm235bGfZTWkM2y5imkdJTtZZOFXv9a7eXxvbfY1tvsMTxBAh3Hk49a5aHw3KFHmW8pkAAb5D1x/hT/wCxWaHzEglZM43BSRn61uordnnTleT5di7e+LVeOIQ6ZDsiPRc5HGMfSoxrd0sOZdNdQIlQ4Q/w8ZrFmEmm3AfZIqMCrDHXHX8RXUW1ncw6fp5vFZxqDOtuMEuNuMhvb5hildXszaNFunzxevY5+4vIp/3gi2n+8B0rqRJH5Ef78/cH8XtWBqmhSW7TTRjZ5ZxJnOB7H0rdXTZnsopQ8eGQH7vsK0WhzzTIXkjz/rz/AN9UzzI/+e5/76rj9Q16+s55VezjMaOV3e2cZrZ0my8UakLeZPD832Wdd6zbeCpGQafMhODRqFo/+e5/76pjGP8A57n/AL6qqZD/ANMvyppc/wDTL8qog9cstKtIGSWe5tZZ16NvYAfQVq/aIQOb2AfSZhTv7T0w9NftPxjT/Cud1jV7rUmuNO0XULVyoKyTNGq89wuPbvXFOajqz1qGHdWXKlbu+34G8/jfTtPCWdp/p84XdII5RwfTJ615Hrutzaw1w8kciztM8xWQDMfdQCO2OKyZ5njmYSW7RXCDKmJsZ56/qK6fR9LjtbWW9vstE0Qfee+Qc/of1rGLlUs5HdWhRwd40ndvRv8AT+tvU5LTbj7LqkN9IokKSrIUPQgEHH6V3Nv4h0hNQ+1Q6ZNP5121xJI4BZQwbCj1wxzz6VQvo9FiupLWGzTekTPk9MgA4/I1D9lFlM8kJMALZGB8v3cAnPT7yiuvmSWh47g5vmkzetvGH2RwZ4Z2U3BJLAA7RHsVcdvmIpsXieyisbcQ2dwI45bUvtIx+6+8v49fqawre2tdQt0Rnma8AG/B6klTkfhj8qfbWsMcMMUyPCXPIAzwpKnp/Ec/yp8yM3BJ2uJrerWN1qekSfYZfJsZ2knikx+8zJvb8SKb/wAJ3pEk0VtJY3pWJGRZXYZyZhIT06MBg+3FS3EiLtEvmGQzBlbYDlXPf8FH0zVKZra7lyUhChomJVQCQ3DfkT0+lDsyoc0dEWdZ8V6HqFpf27pceVe3TTOSQGRSyk49eFAAPpTrbUgul2yKjECJAD+ApBpWiz3v2F2ZZssAdowcMB19eRUk3hO2xhLqfbjjb0FClGJM3Oaszg7TT7nxN4lj0dHkY3N15WcfcUtkn8ACfwr6V8Z6lB4V8DTLblYcRLaWw/ukjA/IAn8K5L4Z+C4LDXJ9WLNIYUKRlx0Zup/L+dZ/xn1txqen6ckSTW9upmnRu7Hp+QB/Oob5Y3jqKpOU9+h5ruLdGiNBD/8ATOtXT30nUkDQQgNjLJnkVeGnWTDIjbg7SM964Z5o4tpwMDZ1rxf4e1u9W1jtUt7EKrsyxDdIT2J7AVzmr21jBctdaXO8St8wCHIbHJPsO1SSw6V9jlaX7M8jIxh8pfToPrkiq2j6Ul213GOMFoUTf0OAB+GcmnGLm+aR9fWrxw8PZUVZpau+3n6lix0u7vLmC5lRiJEbe2OBnZ/TOK6S/giEBhK3RhC42Ifl2+n5VYsbd9PsFtyQzRoqttPDFRisnUdceFHie1ZQwxlmPP6V1RjY+erVnUe+i2Mpps2xkEAykwMe453AZZQfqrAfhSXD3TuqLJEY4xuAydzFpAhXHfAwcVgW99c21vBE0i+WNjSDqww2Mf8AfJ/Si61Vpp/NS3lWeFkKFEPzgE5JHrj+laXkJezvozpdIvJ4YldGVh9xRMMHeA3OfTgfpVmHUr7cZWEA3hmijYHq2c/QhgAPqKwZL62msGLvItx5LMFIIAfsPxUZp9hqaXmoR27OEMZ3wyv90E4JJPp8v61UewVHFpNMuXj2uqNayRsyq84Mw5UooXaQPbLCh4nkkeRti20itaqchSmOCx/75WrDTMm62WM7JLqSDzcjbJhl6HsMrnNVW02NpY2cwTYYo5804ALnI+oBWqer2IS8yKTVYbe4tIyVO2aLe6nLDKkNn6kVs6PqtpYLDpbS+Yx3fOXzlix4rktQBtLyBrW1Q+XE8cqk53GPkHP5Ve0O1We+tU8hFjYx3iKDyyggMM+9TZdSG21pufRXh+0TS9Ai3/KSplkJPTPP6DFeUeIkj1y8uJpY18yRyVO/kDtXYah4ye8sJrRbQR+Yu0tnPHeuQmsRMwd7dWx91vSokCR5jqulXOk3Jni3R4b5Sh4/A/h0rS0nxKJdsN0dsmMhux+tdhf2a3Fu0T2oYHqN2M+9ee654bnsnaWEMYm6Y/g9jWNWhCsrSJlE6/Rvh94iEGbnQrmKRGwASMEZJz1+ldRovgfW9PSd5bMnz5jMFBGU4wAa9lorVU/e5rnTPFOVL2ailrfzZ5n/AMI9q3/PhJ+YqJ/DWqu3OnyEe+K9Roq+U5+Y8huPA93cn95pDEnvgA1Wk+H164I+wXIBGDiTr+tez0UWFc8Nl+GN2V/d6ZIW/wCmj5/rWZc/DHxC0UkUWkwqGXaHBwQPzr6Fophc+cD8PvGIiaFdPuNgYPGA4whxyRzViL4Z+JGhML6dMIi24DzQDk9T+ePyr6Hop3YXPDl+GeoPEDJaTiR1BkGQRnvV2y+H+oWV1FcR2kuY42jVQABgkH+leyUUgueYN4c1Yj/jwk/SkHhvV2+VrKUD14/xr1CilYOY8rm8J6qy/Lby/wDfI/xqm/g3WJDlrOU8YxgYP617BRS5R8wUUUVRIUUUUAFFFFABRRRQAUUUUAFFFFABRRRQAUUUUAFFFFABRRRQAUUUUAFFFFABRRRQAUUUUAFFFFABRRRQB//Z|0000-504|Titelfolie_Powerpoint_D.jpg|Power Point, Titelfolien, Präsentation Powerpoint|False">
            <a:extLst>
              <a:ext uri="{FF2B5EF4-FFF2-40B4-BE49-F238E27FC236}">
                <a16:creationId xmlns:a16="http://schemas.microsoft.com/office/drawing/2014/main" id="{7E38E875-F788-436F-9E24-71B2CE46CAA7}"/>
              </a:ext>
            </a:extLst>
          </p:cNvPr>
          <p:cNvPicPr>
            <a:picLocks noGrp="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62266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Gedanken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endParaRPr lang="de-CH"/>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22</a:t>
            </a:fld>
            <a:endParaRPr lang="de-CH"/>
          </a:p>
        </p:txBody>
      </p:sp>
      <p:pic>
        <p:nvPicPr>
          <p:cNvPr id="1026" name="Picture 2" descr="C:\Users\MP\OneDrive - Gewerblich-industrielles Bildungszentrum Zug\08.0_Bilder\Pistor\Rezeptbild_Nr_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2688" y="1479119"/>
            <a:ext cx="8176191" cy="545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24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Wissenswertes</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endParaRPr lang="de-CH" dirty="0"/>
          </a:p>
          <a:p>
            <a:pPr marL="457200" indent="-457200">
              <a:buFont typeface="Arial" panose="020B0604020202020204" pitchFamily="34" charset="0"/>
              <a:buChar char="•"/>
            </a:pPr>
            <a:r>
              <a:rPr lang="de-CH" dirty="0"/>
              <a:t>Fleisch nicht gelagert </a:t>
            </a:r>
          </a:p>
          <a:p>
            <a:pPr marL="457200" indent="-457200">
              <a:buFont typeface="Arial" panose="020B0604020202020204" pitchFamily="34" charset="0"/>
              <a:buChar char="•"/>
            </a:pPr>
            <a:r>
              <a:rPr lang="de-CH" dirty="0"/>
              <a:t>Bindegewebe</a:t>
            </a:r>
          </a:p>
          <a:p>
            <a:pPr marL="457200" indent="-457200">
              <a:buFont typeface="Arial" panose="020B0604020202020204" pitchFamily="34" charset="0"/>
              <a:buChar char="•"/>
            </a:pPr>
            <a:r>
              <a:rPr lang="de-CH" dirty="0"/>
              <a:t>Vakuum</a:t>
            </a:r>
          </a:p>
          <a:p>
            <a:pPr marL="457200" indent="-457200">
              <a:buFont typeface="Arial" panose="020B0604020202020204" pitchFamily="34" charset="0"/>
              <a:buChar char="•"/>
            </a:pPr>
            <a:endParaRPr lang="de-CH" dirty="0"/>
          </a:p>
          <a:p>
            <a:pPr marL="457200" indent="-457200">
              <a:buFont typeface="Arial" panose="020B0604020202020204" pitchFamily="34" charset="0"/>
              <a:buChar char="•"/>
            </a:pPr>
            <a:endParaRPr lang="de-CH" dirty="0"/>
          </a:p>
          <a:p>
            <a:pPr marL="457200" indent="-457200">
              <a:buFont typeface="Arial" panose="020B0604020202020204" pitchFamily="34" charset="0"/>
              <a:buChar char="•"/>
            </a:pPr>
            <a:endParaRPr lang="de-CH" dirty="0"/>
          </a:p>
          <a:p>
            <a:pPr marL="457200" indent="-457200">
              <a:buFont typeface="Arial" panose="020B0604020202020204" pitchFamily="34" charset="0"/>
              <a:buChar char="•"/>
            </a:pPr>
            <a:endParaRPr lang="de-CH" dirty="0"/>
          </a:p>
          <a:p>
            <a:pPr marL="457200" indent="-457200">
              <a:buFont typeface="Arial" panose="020B0604020202020204" pitchFamily="34" charset="0"/>
              <a:buChar char="•"/>
            </a:pPr>
            <a:endParaRPr lang="de-CH" dirty="0"/>
          </a:p>
          <a:p>
            <a:endParaRPr lang="de-CH" dirty="0"/>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23</a:t>
            </a:fld>
            <a:endParaRPr lang="de-CH"/>
          </a:p>
        </p:txBody>
      </p:sp>
      <p:sp>
        <p:nvSpPr>
          <p:cNvPr id="10" name="Freihandform 9"/>
          <p:cNvSpPr/>
          <p:nvPr/>
        </p:nvSpPr>
        <p:spPr>
          <a:xfrm>
            <a:off x="998290" y="3808602"/>
            <a:ext cx="4554893" cy="2119991"/>
          </a:xfrm>
          <a:custGeom>
            <a:avLst/>
            <a:gdLst>
              <a:gd name="connsiteX0" fmla="*/ 0 w 4554893"/>
              <a:gd name="connsiteY0" fmla="*/ 1719743 h 2119991"/>
              <a:gd name="connsiteX1" fmla="*/ 2332139 w 4554893"/>
              <a:gd name="connsiteY1" fmla="*/ 2114026 h 2119991"/>
              <a:gd name="connsiteX2" fmla="*/ 2130804 w 4554893"/>
              <a:gd name="connsiteY2" fmla="*/ 1963024 h 2119991"/>
              <a:gd name="connsiteX3" fmla="*/ 2072081 w 4554893"/>
              <a:gd name="connsiteY3" fmla="*/ 2038525 h 2119991"/>
              <a:gd name="connsiteX4" fmla="*/ 394282 w 4554893"/>
              <a:gd name="connsiteY4" fmla="*/ 1870745 h 2119991"/>
              <a:gd name="connsiteX5" fmla="*/ 4530055 w 4554893"/>
              <a:gd name="connsiteY5" fmla="*/ 0 h 211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4893" h="2119991">
                <a:moveTo>
                  <a:pt x="0" y="1719743"/>
                </a:moveTo>
                <a:lnTo>
                  <a:pt x="2332139" y="2114026"/>
                </a:lnTo>
                <a:cubicBezTo>
                  <a:pt x="2687273" y="2154573"/>
                  <a:pt x="2174147" y="1975607"/>
                  <a:pt x="2130804" y="1963024"/>
                </a:cubicBezTo>
                <a:cubicBezTo>
                  <a:pt x="2087461" y="1950441"/>
                  <a:pt x="2361501" y="2053905"/>
                  <a:pt x="2072081" y="2038525"/>
                </a:cubicBezTo>
                <a:cubicBezTo>
                  <a:pt x="1782661" y="2023145"/>
                  <a:pt x="-15380" y="2210499"/>
                  <a:pt x="394282" y="1870745"/>
                </a:cubicBezTo>
                <a:cubicBezTo>
                  <a:pt x="803944" y="1530991"/>
                  <a:pt x="4910356" y="946558"/>
                  <a:pt x="4530055" y="0"/>
                </a:cubicBezTo>
              </a:path>
            </a:pathLst>
          </a:custGeom>
          <a:noFill/>
        </p:spPr>
        <p:style>
          <a:lnRef idx="3">
            <a:schemeClr val="lt1"/>
          </a:lnRef>
          <a:fillRef idx="1">
            <a:schemeClr val="accent1"/>
          </a:fillRef>
          <a:effectRef idx="1">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797547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Wissenswertes</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endParaRPr lang="de-CH" dirty="0"/>
          </a:p>
          <a:p>
            <a:endParaRPr lang="de-CH" dirty="0"/>
          </a:p>
          <a:p>
            <a:endParaRPr lang="de-CH" dirty="0"/>
          </a:p>
          <a:p>
            <a:r>
              <a:rPr lang="de-CH" dirty="0"/>
              <a:t>              200°C</a:t>
            </a:r>
          </a:p>
          <a:p>
            <a:endParaRPr lang="de-CH" dirty="0"/>
          </a:p>
          <a:p>
            <a:endParaRPr lang="de-CH" dirty="0"/>
          </a:p>
          <a:p>
            <a:r>
              <a:rPr lang="de-CH" dirty="0"/>
              <a:t>Temperatur </a:t>
            </a:r>
          </a:p>
          <a:p>
            <a:endParaRPr lang="de-CH" dirty="0"/>
          </a:p>
          <a:p>
            <a:endParaRPr lang="de-CH" dirty="0"/>
          </a:p>
          <a:p>
            <a:r>
              <a:rPr lang="de-CH" dirty="0"/>
              <a:t>                 50°C  </a:t>
            </a:r>
          </a:p>
          <a:p>
            <a:r>
              <a:rPr lang="de-CH" dirty="0"/>
              <a:t>                             55 min          Zeit                                  48 Stunden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24</a:t>
            </a:fld>
            <a:endParaRPr lang="de-CH"/>
          </a:p>
        </p:txBody>
      </p:sp>
      <p:cxnSp>
        <p:nvCxnSpPr>
          <p:cNvPr id="11" name="Gerade Verbindung mit Pfeil 10"/>
          <p:cNvCxnSpPr/>
          <p:nvPr/>
        </p:nvCxnSpPr>
        <p:spPr>
          <a:xfrm flipV="1">
            <a:off x="2558004" y="5764192"/>
            <a:ext cx="5798917" cy="462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2558004" y="3194613"/>
            <a:ext cx="0" cy="2639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526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Wissenswertes</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endParaRPr lang="de-CH" dirty="0"/>
          </a:p>
          <a:p>
            <a:endParaRPr lang="de-CH" dirty="0"/>
          </a:p>
          <a:p>
            <a:endParaRPr lang="de-CH" dirty="0"/>
          </a:p>
          <a:p>
            <a:r>
              <a:rPr lang="de-CH" dirty="0"/>
              <a:t>              200°C</a:t>
            </a:r>
          </a:p>
          <a:p>
            <a:endParaRPr lang="de-CH" dirty="0"/>
          </a:p>
          <a:p>
            <a:endParaRPr lang="de-CH" dirty="0"/>
          </a:p>
          <a:p>
            <a:r>
              <a:rPr lang="de-CH" dirty="0"/>
              <a:t>Temperatur </a:t>
            </a:r>
          </a:p>
          <a:p>
            <a:endParaRPr lang="de-CH" dirty="0"/>
          </a:p>
          <a:p>
            <a:endParaRPr lang="de-CH" dirty="0"/>
          </a:p>
          <a:p>
            <a:r>
              <a:rPr lang="de-CH" dirty="0"/>
              <a:t>                 50°C</a:t>
            </a:r>
          </a:p>
          <a:p>
            <a:r>
              <a:rPr lang="de-CH" dirty="0"/>
              <a:t>                             55 min           Zeit                                  48 Stunden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25</a:t>
            </a:fld>
            <a:endParaRPr lang="de-CH"/>
          </a:p>
        </p:txBody>
      </p:sp>
      <p:cxnSp>
        <p:nvCxnSpPr>
          <p:cNvPr id="11" name="Gerade Verbindung mit Pfeil 10"/>
          <p:cNvCxnSpPr/>
          <p:nvPr/>
        </p:nvCxnSpPr>
        <p:spPr>
          <a:xfrm flipV="1">
            <a:off x="2558004" y="5764192"/>
            <a:ext cx="5798917" cy="462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2558004" y="3194613"/>
            <a:ext cx="0" cy="2639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hteck 5"/>
          <p:cNvSpPr/>
          <p:nvPr/>
        </p:nvSpPr>
        <p:spPr>
          <a:xfrm>
            <a:off x="2558004" y="3368233"/>
            <a:ext cx="1643606" cy="244225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3174031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Wissenswertes</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endParaRPr lang="de-CH" dirty="0"/>
          </a:p>
          <a:p>
            <a:endParaRPr lang="de-CH" dirty="0"/>
          </a:p>
          <a:p>
            <a:endParaRPr lang="de-CH" dirty="0"/>
          </a:p>
          <a:p>
            <a:r>
              <a:rPr lang="de-CH" dirty="0"/>
              <a:t>              200°C</a:t>
            </a:r>
          </a:p>
          <a:p>
            <a:endParaRPr lang="de-CH" dirty="0"/>
          </a:p>
          <a:p>
            <a:endParaRPr lang="de-CH" dirty="0"/>
          </a:p>
          <a:p>
            <a:r>
              <a:rPr lang="de-CH" dirty="0"/>
              <a:t>Temperatur </a:t>
            </a:r>
          </a:p>
          <a:p>
            <a:endParaRPr lang="de-CH" dirty="0"/>
          </a:p>
          <a:p>
            <a:endParaRPr lang="de-CH" dirty="0"/>
          </a:p>
          <a:p>
            <a:r>
              <a:rPr lang="de-CH" dirty="0"/>
              <a:t>                 50°C</a:t>
            </a:r>
          </a:p>
          <a:p>
            <a:r>
              <a:rPr lang="de-CH" dirty="0"/>
              <a:t>                             55 min           Zeit                                  48 Stunden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26</a:t>
            </a:fld>
            <a:endParaRPr lang="de-CH"/>
          </a:p>
        </p:txBody>
      </p:sp>
      <p:cxnSp>
        <p:nvCxnSpPr>
          <p:cNvPr id="11" name="Gerade Verbindung mit Pfeil 10"/>
          <p:cNvCxnSpPr/>
          <p:nvPr/>
        </p:nvCxnSpPr>
        <p:spPr>
          <a:xfrm flipV="1">
            <a:off x="2558004" y="5764192"/>
            <a:ext cx="5798917" cy="462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2558004" y="3194613"/>
            <a:ext cx="0" cy="2639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hteck 5"/>
          <p:cNvSpPr/>
          <p:nvPr/>
        </p:nvSpPr>
        <p:spPr>
          <a:xfrm>
            <a:off x="2558004" y="3368233"/>
            <a:ext cx="1643606" cy="244225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a:p>
        </p:txBody>
      </p:sp>
      <p:sp>
        <p:nvSpPr>
          <p:cNvPr id="7" name="Rechteck 6"/>
          <p:cNvSpPr/>
          <p:nvPr/>
        </p:nvSpPr>
        <p:spPr>
          <a:xfrm>
            <a:off x="2558004" y="5139161"/>
            <a:ext cx="4224761" cy="68290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307389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Glas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pPr algn="ctr"/>
            <a:endParaRPr lang="de-CH" dirty="0"/>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Mise </a:t>
            </a:r>
            <a:r>
              <a:rPr lang="de-CH"/>
              <a:t>en Place </a:t>
            </a:r>
            <a:endParaRPr lang="de-CH" dirty="0"/>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27</a:t>
            </a:fld>
            <a:endParaRPr lang="de-CH"/>
          </a:p>
        </p:txBody>
      </p:sp>
      <p:pic>
        <p:nvPicPr>
          <p:cNvPr id="2051" name="Picture 3" descr="C:\Users\MP\OneDrive - Gewerblich-industrielles Bildungszentrum Zug\08.0_Bilder\Pistor\Rezeptbild_Nr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6392" y="1531620"/>
            <a:ext cx="7902935" cy="527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83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Glas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dirty="0"/>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Vorbereitung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28</a:t>
            </a:fld>
            <a:endParaRPr lang="de-CH"/>
          </a:p>
        </p:txBody>
      </p:sp>
      <p:pic>
        <p:nvPicPr>
          <p:cNvPr id="4098" name="Picture 2" descr="C:\Users\MP\OneDrive - Gewerblich-industrielles Bildungszentrum Zug\08.0_Bilder\Pistor\Rezeptbild_Nr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1400347"/>
            <a:ext cx="8288020" cy="553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615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Glas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Sterilisieren</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29</a:t>
            </a:fld>
            <a:endParaRPr lang="de-CH"/>
          </a:p>
        </p:txBody>
      </p:sp>
      <p:pic>
        <p:nvPicPr>
          <p:cNvPr id="5122" name="Picture 2" descr="C:\Users\MP\OneDrive - Gewerblich-industrielles Bildungszentrum Zug\08.0_Bilder\Pistor\Rezeptbild_Nr_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0360" y="1499633"/>
            <a:ext cx="8247380" cy="5503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449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Einkauf von Fleisch – Label </a:t>
            </a:r>
          </a:p>
        </p:txBody>
      </p:sp>
      <p:sp>
        <p:nvSpPr>
          <p:cNvPr id="3" name="Textplatzhalter 2"/>
          <p:cNvSpPr>
            <a:spLocks noGrp="1"/>
          </p:cNvSpPr>
          <p:nvPr>
            <p:ph type="body" idx="10"/>
          </p:nvPr>
        </p:nvSpPr>
        <p:spPr/>
        <p:txBody>
          <a:bodyPr/>
          <a:lstStyle/>
          <a:p>
            <a:r>
              <a:rPr lang="de-CH" dirty="0"/>
              <a:t>Qualität vor Preis</a:t>
            </a:r>
          </a:p>
        </p:txBody>
      </p:sp>
      <p:sp>
        <p:nvSpPr>
          <p:cNvPr id="4" name="Textplatzhalter 3"/>
          <p:cNvSpPr>
            <a:spLocks noGrp="1"/>
          </p:cNvSpPr>
          <p:nvPr>
            <p:ph type="body" idx="11"/>
          </p:nvPr>
        </p:nvSpPr>
        <p:spPr/>
        <p:txBody>
          <a:bodyPr/>
          <a:lstStyle/>
          <a:p>
            <a:r>
              <a:rPr lang="de-CH" b="1" dirty="0"/>
              <a:t>Tipps für Fleisch einkaufen:</a:t>
            </a:r>
          </a:p>
          <a:p>
            <a:endParaRPr lang="de-CH" sz="1500" dirty="0"/>
          </a:p>
          <a:p>
            <a:pPr marL="457200" lvl="0" indent="-457200">
              <a:buFont typeface="Arial" panose="020B0604020202020204" pitchFamily="34" charset="0"/>
              <a:buChar char="•"/>
            </a:pPr>
            <a:r>
              <a:rPr lang="de-CH" dirty="0"/>
              <a:t>Transport und Aufbewahrung</a:t>
            </a:r>
          </a:p>
          <a:p>
            <a:pPr marL="892500" lvl="1" indent="-457200">
              <a:buFont typeface="Arial" panose="020B0604020202020204" pitchFamily="34" charset="0"/>
              <a:buChar char="•"/>
            </a:pPr>
            <a:r>
              <a:rPr lang="de-CH" sz="2800" dirty="0">
                <a:solidFill>
                  <a:schemeClr val="tx1"/>
                </a:solidFill>
              </a:rPr>
              <a:t>Luftdicht - </a:t>
            </a:r>
            <a:r>
              <a:rPr lang="de-CH" sz="2800" dirty="0" err="1">
                <a:solidFill>
                  <a:schemeClr val="tx1"/>
                </a:solidFill>
              </a:rPr>
              <a:t>vakuummiert</a:t>
            </a:r>
            <a:endParaRPr lang="de-CH" sz="2800" dirty="0">
              <a:solidFill>
                <a:schemeClr val="tx1"/>
              </a:solidFill>
            </a:endParaRPr>
          </a:p>
          <a:p>
            <a:endParaRPr lang="de-CH" sz="1500" dirty="0"/>
          </a:p>
          <a:p>
            <a:pPr marL="457200" lvl="0" indent="-457200">
              <a:buFont typeface="Arial" panose="020B0604020202020204" pitchFamily="34" charset="0"/>
              <a:buChar char="•"/>
            </a:pPr>
            <a:r>
              <a:rPr lang="de-CH" dirty="0"/>
              <a:t>Isolier- oder Kühltasche </a:t>
            </a:r>
          </a:p>
          <a:p>
            <a:pPr marL="892500" lvl="1" indent="-457200">
              <a:buFont typeface="Arial" panose="020B0604020202020204" pitchFamily="34" charset="0"/>
              <a:buChar char="•"/>
            </a:pPr>
            <a:r>
              <a:rPr lang="de-CH" sz="2800" dirty="0">
                <a:solidFill>
                  <a:schemeClr val="tx1"/>
                </a:solidFill>
              </a:rPr>
              <a:t>kurz wie möglich halten.</a:t>
            </a:r>
          </a:p>
          <a:p>
            <a:endParaRPr lang="de-CH" sz="1500" dirty="0"/>
          </a:p>
          <a:p>
            <a:pPr marL="457200" lvl="0" indent="-457200">
              <a:buFont typeface="Arial" panose="020B0604020202020204" pitchFamily="34" charset="0"/>
              <a:buChar char="•"/>
            </a:pPr>
            <a:r>
              <a:rPr lang="de-CH" dirty="0"/>
              <a:t>Ca. 100 bis 120 g essbarer Anteil rohes Fleisch</a:t>
            </a:r>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3</a:t>
            </a:fld>
            <a:endParaRPr lang="de-CH"/>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1289" y="4924743"/>
            <a:ext cx="2792728"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5290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Glas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Sauce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30</a:t>
            </a:fld>
            <a:endParaRPr lang="de-CH"/>
          </a:p>
        </p:txBody>
      </p:sp>
      <p:pic>
        <p:nvPicPr>
          <p:cNvPr id="6146" name="Picture 2" descr="C:\Users\MP\OneDrive - Gewerblich-industrielles Bildungszentrum Zug\08.0_Bilder\Pistor\Rezeptbild_Nr_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3442" y="1451197"/>
            <a:ext cx="4676173" cy="31209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2213" y="3891545"/>
            <a:ext cx="4502331" cy="300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83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Glas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Sautieren</a:t>
            </a:r>
          </a:p>
          <a:p>
            <a:pPr marL="457200" indent="-457200">
              <a:buFont typeface="Arial" panose="020B0604020202020204" pitchFamily="34" charset="0"/>
              <a:buChar char="•"/>
            </a:pPr>
            <a:r>
              <a:rPr lang="de-CH" dirty="0"/>
              <a:t>Blanchieren</a:t>
            </a:r>
          </a:p>
          <a:p>
            <a:pPr marL="457200" indent="-457200">
              <a:buFont typeface="Arial" panose="020B0604020202020204" pitchFamily="34" charset="0"/>
              <a:buChar char="•"/>
            </a:pPr>
            <a:r>
              <a:rPr lang="de-CH" dirty="0"/>
              <a:t>10% Salzlake </a:t>
            </a:r>
          </a:p>
          <a:p>
            <a:endParaRPr lang="de-CH" dirty="0"/>
          </a:p>
          <a:p>
            <a:endParaRPr lang="de-CH" dirty="0"/>
          </a:p>
          <a:p>
            <a:r>
              <a:rPr lang="de-CH" dirty="0"/>
              <a:t>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31</a:t>
            </a:fld>
            <a:endParaRPr lang="de-CH"/>
          </a:p>
        </p:txBody>
      </p:sp>
      <p:pic>
        <p:nvPicPr>
          <p:cNvPr id="8194" name="Picture 2" descr="C:\Users\MP\OneDrive - Gewerblich-industrielles Bildungszentrum Zug\08.0_Bilder\Pistor\Rezeptbild_Nr_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5820" y="1281800"/>
            <a:ext cx="8382953" cy="559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761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Glas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66 °C 16 – 20 Stunden</a:t>
            </a:r>
          </a:p>
          <a:p>
            <a:r>
              <a:rPr lang="de-CH" dirty="0"/>
              <a:t> </a:t>
            </a:r>
          </a:p>
          <a:p>
            <a:pPr marL="457200" indent="-457200">
              <a:buFont typeface="Arial" panose="020B0604020202020204" pitchFamily="34" charset="0"/>
              <a:buChar char="•"/>
            </a:pPr>
            <a:r>
              <a:rPr lang="de-CH" dirty="0"/>
              <a:t>Fertigung </a:t>
            </a:r>
          </a:p>
          <a:p>
            <a:pPr marL="457200" indent="-457200">
              <a:buFont typeface="Arial" panose="020B0604020202020204" pitchFamily="34" charset="0"/>
              <a:buChar char="•"/>
            </a:pPr>
            <a:r>
              <a:rPr lang="de-CH" dirty="0"/>
              <a:t>Mise en </a:t>
            </a:r>
            <a:r>
              <a:rPr lang="de-CH" dirty="0" err="1"/>
              <a:t>place</a:t>
            </a:r>
            <a:r>
              <a:rPr lang="de-CH" dirty="0"/>
              <a:t> </a:t>
            </a:r>
          </a:p>
          <a:p>
            <a:pPr marL="457200" indent="-457200">
              <a:buFont typeface="Arial" panose="020B0604020202020204" pitchFamily="34" charset="0"/>
              <a:buChar char="•"/>
            </a:pPr>
            <a:r>
              <a:rPr lang="de-CH" dirty="0"/>
              <a:t>2 °C Lagerung  </a:t>
            </a:r>
          </a:p>
          <a:p>
            <a:pPr marL="457200" indent="-457200">
              <a:buFont typeface="Arial" panose="020B0604020202020204" pitchFamily="34" charset="0"/>
              <a:buChar char="•"/>
            </a:pPr>
            <a:r>
              <a:rPr lang="de-CH" dirty="0"/>
              <a:t>Regenerieren  </a:t>
            </a:r>
          </a:p>
          <a:p>
            <a:pPr marL="457200" indent="-457200">
              <a:buFont typeface="Arial" panose="020B0604020202020204" pitchFamily="34" charset="0"/>
              <a:buChar char="•"/>
            </a:pPr>
            <a:r>
              <a:rPr lang="de-CH" dirty="0"/>
              <a:t>Vorteile </a:t>
            </a:r>
          </a:p>
          <a:p>
            <a:r>
              <a:rPr lang="de-CH" dirty="0"/>
              <a:t>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32</a:t>
            </a:fld>
            <a:endParaRPr lang="de-CH"/>
          </a:p>
        </p:txBody>
      </p:sp>
    </p:spTree>
    <p:extLst>
      <p:ext uri="{BB962C8B-B14F-4D97-AF65-F5344CB8AC3E}">
        <p14:creationId xmlns:p14="http://schemas.microsoft.com/office/powerpoint/2010/main" val="873634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Temperatur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endParaRPr lang="de-CH" dirty="0"/>
          </a:p>
          <a:p>
            <a:pPr marL="457200" indent="-457200">
              <a:buFont typeface="Arial" panose="020B0604020202020204" pitchFamily="34" charset="0"/>
              <a:buChar char="•"/>
            </a:pPr>
            <a:r>
              <a:rPr lang="de-CH" dirty="0"/>
              <a:t>Fleisch</a:t>
            </a:r>
          </a:p>
          <a:p>
            <a:pPr marL="457200" indent="-457200">
              <a:buFont typeface="Arial" panose="020B0604020202020204" pitchFamily="34" charset="0"/>
              <a:buChar char="•"/>
            </a:pPr>
            <a:r>
              <a:rPr lang="de-CH" dirty="0"/>
              <a:t>50 ° C bis 60 °C Protein</a:t>
            </a:r>
            <a:br>
              <a:rPr lang="de-CH" dirty="0"/>
            </a:br>
            <a:r>
              <a:rPr lang="de-CH" dirty="0"/>
              <a:t>/ Wasserbindung</a:t>
            </a:r>
          </a:p>
          <a:p>
            <a:pPr marL="457200" indent="-457200">
              <a:buFont typeface="Arial" panose="020B0604020202020204" pitchFamily="34" charset="0"/>
              <a:buChar char="•"/>
            </a:pPr>
            <a:r>
              <a:rPr lang="de-CH" dirty="0"/>
              <a:t>60 °C bis 70 °C Kollagen</a:t>
            </a:r>
          </a:p>
          <a:p>
            <a:pPr marL="457200" indent="-457200">
              <a:buFont typeface="Arial" panose="020B0604020202020204" pitchFamily="34" charset="0"/>
              <a:buChar char="•"/>
            </a:pPr>
            <a:r>
              <a:rPr lang="de-CH" dirty="0"/>
              <a:t>68 ° C Myoglobin </a:t>
            </a:r>
          </a:p>
          <a:p>
            <a:pPr marL="457200" indent="-457200">
              <a:buFont typeface="Arial" panose="020B0604020202020204" pitchFamily="34" charset="0"/>
              <a:buChar char="•"/>
            </a:pPr>
            <a:r>
              <a:rPr lang="de-CH" dirty="0"/>
              <a:t>Hygiene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33</a:t>
            </a:fld>
            <a:endParaRPr lang="de-CH"/>
          </a:p>
        </p:txBody>
      </p:sp>
      <p:cxnSp>
        <p:nvCxnSpPr>
          <p:cNvPr id="7" name="Gerade Verbindung mit Pfeil 6"/>
          <p:cNvCxnSpPr/>
          <p:nvPr/>
        </p:nvCxnSpPr>
        <p:spPr>
          <a:xfrm flipH="1" flipV="1">
            <a:off x="6215605" y="2592729"/>
            <a:ext cx="23149" cy="29978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6238754" y="5590572"/>
            <a:ext cx="399326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6238754" y="3599727"/>
            <a:ext cx="949124" cy="199084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a:p>
        </p:txBody>
      </p:sp>
      <p:sp>
        <p:nvSpPr>
          <p:cNvPr id="11" name="Rechteck 10"/>
          <p:cNvSpPr/>
          <p:nvPr/>
        </p:nvSpPr>
        <p:spPr>
          <a:xfrm>
            <a:off x="6238754" y="5058137"/>
            <a:ext cx="3252487" cy="53243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de-CH"/>
          </a:p>
        </p:txBody>
      </p:sp>
    </p:spTree>
    <p:extLst>
      <p:ext uri="{BB962C8B-B14F-4D97-AF65-F5344CB8AC3E}">
        <p14:creationId xmlns:p14="http://schemas.microsoft.com/office/powerpoint/2010/main" val="3593272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Vakuumbeutel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dirty="0"/>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r>
              <a:rPr lang="de-CH" dirty="0"/>
              <a:t> </a:t>
            </a:r>
          </a:p>
          <a:p>
            <a:r>
              <a:rPr lang="de-CH" b="1" i="1" u="sng" dirty="0">
                <a:solidFill>
                  <a:srgbClr val="FF0000"/>
                </a:solidFill>
                <a:hlinkClick r:id="rId2" action="ppaction://hlinkfile"/>
              </a:rPr>
              <a:t>Movie </a:t>
            </a:r>
            <a:endParaRPr lang="de-CH" b="1" i="1" u="sng" dirty="0">
              <a:solidFill>
                <a:srgbClr val="FF0000"/>
              </a:solidFill>
            </a:endParaRP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34</a:t>
            </a:fld>
            <a:endParaRPr lang="de-CH"/>
          </a:p>
        </p:txBody>
      </p:sp>
      <p:pic>
        <p:nvPicPr>
          <p:cNvPr id="11269" name="Picture 5" descr="C:\Users\MP\OneDrive - Gewerblich-industrielles Bildungszentrum Zug\08.0_Bilder\Pistor\Rind\Rezeptbild_Nr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7818" y="1189354"/>
            <a:ext cx="8397082" cy="560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233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Vakuumbeutel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Mise en Place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35</a:t>
            </a:fld>
            <a:endParaRPr lang="de-CH"/>
          </a:p>
        </p:txBody>
      </p:sp>
      <p:pic>
        <p:nvPicPr>
          <p:cNvPr id="15362" name="Picture 2" descr="C:\Users\MP\OneDrive - Gewerblich-industrielles Bildungszentrum Zug\08.0_Bilder\Pistor\Kalb\Rezeptbild_Nr_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8288" y="1394460"/>
            <a:ext cx="8253751" cy="5509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458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Vakuumbeutel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Vorbereitung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36</a:t>
            </a:fld>
            <a:endParaRPr lang="de-CH"/>
          </a:p>
        </p:txBody>
      </p:sp>
      <p:pic>
        <p:nvPicPr>
          <p:cNvPr id="16386" name="Picture 2" descr="C:\Users\MP\OneDrive - Gewerblich-industrielles Bildungszentrum Zug\08.0_Bilder\Pistor\Kalb\Rezeptbild_Nr_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4660" y="1430273"/>
            <a:ext cx="8270240" cy="551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18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Vakuumbeutel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Marinade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37</a:t>
            </a:fld>
            <a:endParaRPr lang="de-CH"/>
          </a:p>
        </p:txBody>
      </p:sp>
      <p:pic>
        <p:nvPicPr>
          <p:cNvPr id="17410" name="Picture 2" descr="C:\Users\MP\OneDrive - Gewerblich-industrielles Bildungszentrum Zug\08.0_Bilder\Pistor\Kalb\Rezeptbild_Nr_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5596" y="1508759"/>
            <a:ext cx="8049324" cy="537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1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Vakuumbeutel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58 °C </a:t>
            </a:r>
          </a:p>
          <a:p>
            <a:pPr marL="457200" indent="-457200">
              <a:buFont typeface="Arial" panose="020B0604020202020204" pitchFamily="34" charset="0"/>
              <a:buChar char="•"/>
            </a:pPr>
            <a:r>
              <a:rPr lang="de-CH" dirty="0"/>
              <a:t>16–20 Stunden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38</a:t>
            </a:fld>
            <a:endParaRPr lang="de-CH"/>
          </a:p>
        </p:txBody>
      </p:sp>
      <p:pic>
        <p:nvPicPr>
          <p:cNvPr id="18434" name="Picture 2" descr="C:\Users\MP\OneDrive - Gewerblich-industrielles Bildungszentrum Zug\08.0_Bilder\Pistor\Kalb\Rezeptbild_Nr_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9974" y="1562735"/>
            <a:ext cx="7900626" cy="5272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824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Im Vakuumbeutel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Lagerung </a:t>
            </a:r>
          </a:p>
          <a:p>
            <a:pPr marL="457200" indent="-457200">
              <a:buFont typeface="Arial" panose="020B0604020202020204" pitchFamily="34" charset="0"/>
              <a:buChar char="•"/>
            </a:pPr>
            <a:r>
              <a:rPr lang="de-CH" dirty="0"/>
              <a:t>Regenerieren </a:t>
            </a:r>
          </a:p>
          <a:p>
            <a:endParaRPr lang="de-CH" dirty="0"/>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39</a:t>
            </a:fld>
            <a:endParaRPr lang="de-CH"/>
          </a:p>
        </p:txBody>
      </p:sp>
      <p:pic>
        <p:nvPicPr>
          <p:cNvPr id="19458" name="Picture 2" descr="C:\Users\MP\OneDrive - Gewerblich-industrielles Bildungszentrum Zug\08.0_Bilder\Pistor\Kalb\Rezeptbild_Nr_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4558" y="1192191"/>
            <a:ext cx="8194136" cy="5468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218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Einkauf von Fleisch – Label </a:t>
            </a:r>
          </a:p>
        </p:txBody>
      </p:sp>
      <p:sp>
        <p:nvSpPr>
          <p:cNvPr id="3" name="Textplatzhalter 2"/>
          <p:cNvSpPr>
            <a:spLocks noGrp="1"/>
          </p:cNvSpPr>
          <p:nvPr>
            <p:ph type="body" idx="10"/>
          </p:nvPr>
        </p:nvSpPr>
        <p:spPr/>
        <p:txBody>
          <a:bodyPr/>
          <a:lstStyle/>
          <a:p>
            <a:r>
              <a:rPr lang="de-CH" dirty="0"/>
              <a:t>Labels kennenlernen</a:t>
            </a:r>
          </a:p>
        </p:txBody>
      </p:sp>
      <p:sp>
        <p:nvSpPr>
          <p:cNvPr id="4" name="Textplatzhalter 3"/>
          <p:cNvSpPr>
            <a:spLocks noGrp="1"/>
          </p:cNvSpPr>
          <p:nvPr>
            <p:ph type="body" idx="11"/>
          </p:nvPr>
        </p:nvSpPr>
        <p:spPr/>
        <p:txBody>
          <a:bodyPr/>
          <a:lstStyle/>
          <a:p>
            <a:r>
              <a:rPr lang="de-CH" b="1" dirty="0"/>
              <a:t>Besser Einkaufen – so geht`s:</a:t>
            </a:r>
          </a:p>
          <a:p>
            <a:endParaRPr lang="de-CH" sz="1500" dirty="0"/>
          </a:p>
          <a:p>
            <a:pPr marL="457200" lvl="0" indent="-457200">
              <a:buFont typeface="Arial" panose="020B0604020202020204" pitchFamily="34" charset="0"/>
              <a:buChar char="•"/>
            </a:pPr>
            <a:r>
              <a:rPr lang="de-CH" dirty="0"/>
              <a:t>Saisonal und regional</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Bio-Produkte</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Gemüse aus Freilandproduktion</a:t>
            </a:r>
          </a:p>
          <a:p>
            <a:pPr marL="457200" lvl="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Fleisch aus tierfreundlicher Haltung / Produkte aus Fairem Handel</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Fisch nur aus bestandeserhaltener Fischerei oder umweltverträglichen Zuchten</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Mehr pflanzliche Produkte, weniger Fleisch und Fisch</a:t>
            </a:r>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4</a:t>
            </a:fld>
            <a:endParaRPr lang="de-CH"/>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555" y="5147281"/>
            <a:ext cx="18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605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Niedergaren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Parieren</a:t>
            </a:r>
          </a:p>
          <a:p>
            <a:pPr marL="457200" indent="-457200">
              <a:buFont typeface="Arial" panose="020B0604020202020204" pitchFamily="34" charset="0"/>
              <a:buChar char="•"/>
            </a:pPr>
            <a:r>
              <a:rPr lang="de-CH" dirty="0"/>
              <a:t>Marinade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40</a:t>
            </a:fld>
            <a:endParaRPr lang="de-CH"/>
          </a:p>
        </p:txBody>
      </p:sp>
      <p:pic>
        <p:nvPicPr>
          <p:cNvPr id="21506" name="Picture 2" descr="C:\Users\MP\OneDrive - Gewerblich-industrielles Bildungszentrum Zug\08.0_Bilder\Pistor\schwein\Rezeptbild_Nr_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1352" y="1470579"/>
            <a:ext cx="8086408" cy="539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993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Niedergaren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342900" indent="-342900">
              <a:buFont typeface="Arial" panose="020B0604020202020204" pitchFamily="34" charset="0"/>
              <a:buChar char="•"/>
            </a:pPr>
            <a:r>
              <a:rPr lang="de-CH" sz="2400" dirty="0"/>
              <a:t>85 °C </a:t>
            </a:r>
            <a:endParaRPr lang="de-CH" dirty="0"/>
          </a:p>
          <a:p>
            <a:pPr marL="342900" indent="-342900">
              <a:buFont typeface="Arial" panose="020B0604020202020204" pitchFamily="34" charset="0"/>
              <a:buChar char="•"/>
            </a:pPr>
            <a:r>
              <a:rPr lang="de-CH" sz="2400" dirty="0"/>
              <a:t>73 °C Kerntemperatur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41</a:t>
            </a:fld>
            <a:endParaRPr lang="de-CH"/>
          </a:p>
        </p:txBody>
      </p:sp>
      <p:pic>
        <p:nvPicPr>
          <p:cNvPr id="22530" name="Picture 2" descr="C:\Users\MP\OneDrive - Gewerblich-industrielles Bildungszentrum Zug\08.0_Bilder\Pistor\schwein\Rezeptbild_Nr_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75" y="1443198"/>
            <a:ext cx="7749504" cy="532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711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Niedergaren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Braten </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42</a:t>
            </a:fld>
            <a:endParaRPr lang="de-CH"/>
          </a:p>
        </p:txBody>
      </p:sp>
      <p:pic>
        <p:nvPicPr>
          <p:cNvPr id="24578" name="Picture 2" descr="C:\Users\MP\OneDrive - Gewerblich-industrielles Bildungszentrum Zug\08.0_Bilder\Pistor\schwein\Rezeptbild_Nr_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0172" y="1280160"/>
            <a:ext cx="8459008" cy="564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139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dirty="0"/>
              <a:t>Niedergaren </a:t>
            </a:r>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pPr marL="457200" indent="-457200">
              <a:buFont typeface="Arial" panose="020B0604020202020204" pitchFamily="34" charset="0"/>
              <a:buChar char="•"/>
            </a:pPr>
            <a:r>
              <a:rPr lang="de-CH" dirty="0"/>
              <a:t>Schwarte</a:t>
            </a:r>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43</a:t>
            </a:fld>
            <a:endParaRPr lang="de-CH"/>
          </a:p>
        </p:txBody>
      </p:sp>
      <p:pic>
        <p:nvPicPr>
          <p:cNvPr id="25602" name="Picture 2" descr="C:\Users\MP\OneDrive - Gewerblich-industrielles Bildungszentrum Zug\08.0_Bilder\Pistor\schwein\Rezeptbild_Nr_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093" y="1303021"/>
            <a:ext cx="8356781" cy="5577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440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67F2D-583C-4D8A-ABBF-34A2C2B2307F}"/>
              </a:ext>
            </a:extLst>
          </p:cNvPr>
          <p:cNvSpPr>
            <a:spLocks noGrp="1"/>
          </p:cNvSpPr>
          <p:nvPr>
            <p:ph type="title"/>
          </p:nvPr>
        </p:nvSpPr>
        <p:spPr/>
        <p:txBody>
          <a:bodyPr/>
          <a:lstStyle/>
          <a:p>
            <a:r>
              <a:rPr lang="de-CH"/>
              <a:t>Verkauf </a:t>
            </a:r>
            <a:endParaRPr lang="de-CH" dirty="0"/>
          </a:p>
        </p:txBody>
      </p:sp>
      <p:sp>
        <p:nvSpPr>
          <p:cNvPr id="3" name="Textplatzhalter 2">
            <a:extLst>
              <a:ext uri="{FF2B5EF4-FFF2-40B4-BE49-F238E27FC236}">
                <a16:creationId xmlns:a16="http://schemas.microsoft.com/office/drawing/2014/main" id="{4631BD54-3FC9-4EBF-88D3-4720CA8B3C02}"/>
              </a:ext>
            </a:extLst>
          </p:cNvPr>
          <p:cNvSpPr>
            <a:spLocks noGrp="1"/>
          </p:cNvSpPr>
          <p:nvPr>
            <p:ph type="body" idx="10"/>
          </p:nvPr>
        </p:nvSpPr>
        <p:spPr/>
        <p:txBody>
          <a:bodyPr/>
          <a:lstStyle/>
          <a:p>
            <a:endParaRPr lang="de-CH"/>
          </a:p>
        </p:txBody>
      </p:sp>
      <p:sp>
        <p:nvSpPr>
          <p:cNvPr id="4" name="Textplatzhalter 3">
            <a:extLst>
              <a:ext uri="{FF2B5EF4-FFF2-40B4-BE49-F238E27FC236}">
                <a16:creationId xmlns:a16="http://schemas.microsoft.com/office/drawing/2014/main" id="{5AD5E99B-F383-4037-84B4-B2DFAE1C8EB2}"/>
              </a:ext>
            </a:extLst>
          </p:cNvPr>
          <p:cNvSpPr>
            <a:spLocks noGrp="1"/>
          </p:cNvSpPr>
          <p:nvPr>
            <p:ph type="body" idx="11"/>
          </p:nvPr>
        </p:nvSpPr>
        <p:spPr/>
        <p:txBody>
          <a:bodyPr/>
          <a:lstStyle/>
          <a:p>
            <a:endParaRPr lang="de-CH" dirty="0"/>
          </a:p>
        </p:txBody>
      </p:sp>
      <p:sp>
        <p:nvSpPr>
          <p:cNvPr id="5" name="Foliennummernplatzhalter 4">
            <a:extLst>
              <a:ext uri="{FF2B5EF4-FFF2-40B4-BE49-F238E27FC236}">
                <a16:creationId xmlns:a16="http://schemas.microsoft.com/office/drawing/2014/main" id="{F4B8137F-6B8C-4A3B-867D-9C7EE1A11378}"/>
              </a:ext>
            </a:extLst>
          </p:cNvPr>
          <p:cNvSpPr>
            <a:spLocks noGrp="1"/>
          </p:cNvSpPr>
          <p:nvPr>
            <p:ph type="sldNum" sz="quarter" idx="12"/>
          </p:nvPr>
        </p:nvSpPr>
        <p:spPr/>
        <p:txBody>
          <a:bodyPr/>
          <a:lstStyle/>
          <a:p>
            <a:fld id="{6E1EA037-F7D2-4C60-85EE-1F05F3480B83}" type="slidenum">
              <a:rPr lang="de-CH" smtClean="0"/>
              <a:t>44</a:t>
            </a:fld>
            <a:endParaRPr lang="de-CH"/>
          </a:p>
        </p:txBody>
      </p:sp>
      <p:pic>
        <p:nvPicPr>
          <p:cNvPr id="26626" name="Picture 2" descr="C:\Users\MP\OneDrive - Gewerblich-industrielles Bildungszentrum Zug\08.0_Bilder\Pistor\Rezeptbild_Nr_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1764" y="1382683"/>
            <a:ext cx="8410255" cy="561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423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SIX|1028517|8|2018-06-15T15:10:35.000+00:00|/9j/4AAQSkZJRgABAQEAYABgAAD/2wBDAAgGBgcGBQgHBwcJCQgKDBQNDAsLDBkSEw8UHRofHh0aHBwgJC4nICIsIxwcKDcpLDAxNDQ0Hyc5PTgyPC4zNDL/2wBDAQkJCQwLDBgNDRgyIRwhMjIyMjIyMjIyMjIyMjIyMjIyMjIyMjIyMjIyMjIyMjIyMjIyMjIyMjIyMjIyMjIyMjL/wAARCACAA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15Ej273VdxwNxxk0u5f7w/OuJu/EiXqqLiwRwudvzHjPGaonUrT5f9APynI/fN1yT/WgfKz0WopLmCJtsk8aN1wzgGuPs/FYtI4oBaqlunBJckgZ5OTVXV/FmmM3nq6zNjb5cZz+tVGPMyZvl3O4F5akZFzD/wB9io/7U08NtN/a7vTzl/xrxu88Q3GosDCfKiXjah61nrIzMW3kkdTmuhYfuzB1/I93F9aMcLdQE+gkFO+123/PxF/32K8NW7nQ5V2B9QakS+u4yCk7j8aHhn3D267HtpvbQdbqEf8AbQUw6lYg4N7bD/tqv+NeSw+IrqIbZNkv+/8A40s/i3dHtW3i356gZqHQa3KVZPY9aGoWTHAvLcn2lX/GnfbLX/n5h/7+CvFZPEl6UJ+SMH+IjGKqvql9PA0T3p2P/dwD+dS6a7lKb7HuT6jYxjMl7boPVpVH9apyeJtAhQvLremoo6s13GB/OvDDEC2WuZGJ/vHNT22i2er+bDd3KxwIoZmccdQB/P8ASk4WHzHth8T+H1Tedc0wJ/eN3Hj+dKfEuggZOt6aP+3tP8a8hbwtojQ+Q2rxbMYxtOO3+IrAbS9Lt5nWAuyAnDYPNLlQ+Y9A2jbx60eXz2qx5fFO8uszYydZQLpF4Q2P3D8+nymvN7bRdTuomNrfb1B58uNjj64r0rXY/wDiSXoLAZgcDJ/2TXUfDXQxovg+F5gomuybhz6A/d/QA/jTi7ETVzxWTS2tP3U1+IZODtZWU/lUPlQ7iw1OILjoN3UV0XiWxvPEXia+v1mtxFJJiPLchBwv6D9axJvCF7DHv8+2PXPzVabI5SskUZUb9WQk+gatiC7SOKGITrJjhSAeTWOuh3YkG+W3xn+9V77DdwpCFSHKPu3k9OarnktiXC4261iHfJH5qb06jB45qtBrBmf90mUDYLUmr2BmiXyooo5CctID96se3huLKN12eYV5+XvSU5PcIwSNG6tluWZ5LqXBYnb2HtXToAIIsSfwD/ln7VyEd4JTs+ZG/ukV2azYt4h52PkH8HtTTG0QsSD98/8AfFJvfON7f98UrT8/6/8A8cqMz88zn/viquTYcWk9X/74FMeRx0Mn/fIprXI/57t/3xUUk5PSY/8AfFAWPR5LtVVsL0I5JwOTVSTUGJwnPYhfr61nl9xzKSf9pjVu2sru7K+XC4iPPmkD9BmuW0uuh3/uo6L3n9y/z/Iih0g67dw2VxM+JXOdp5APX9K7rxnPc6b4MuodLgZ7h4xbwInG0HjP4DNM8MaNDazPdFJTKo2h5QO/XGDWZ468U2+mSLZIry3YXKIPu5PQk0m4wjdhGFTEVFTivuPKR4SvYo431bVLe1cjhXcliB646UmsaXYW1iy/2hC744RJXB/Wqeo6tJdTSK67rqbhieSPaq154P1SKxkuJZIA8ZVXQPl0J6AiphKc1dHTVo4ehLlm235bGfZTWkM2y5imkdJTtZZOFXv9a7eXxvbfY1tvsMTxBAh3Hk49a5aHw3KFHmW8pkAAb5D1x/hT/wCxWaHzEglZM43BSRn61uordnnTleT5di7e+LVeOIQ6ZDsiPRc5HGMfSoxrd0sOZdNdQIlQ4Q/w8ZrFmEmm3AfZIqMCrDHXHX8RXUW1ncw6fp5vFZxqDOtuMEuNuMhvb5hildXszaNFunzxevY5+4vIp/3gi2n+8B0rqRJH5Ef78/cH8XtWBqmhSW7TTRjZ5ZxJnOB7H0rdXTZnsopQ8eGQH7vsK0WhzzTIXkjz/rz/AN9UzzI/+e5/76rj9Q16+s55VezjMaOV3e2cZrZ0my8UakLeZPD832Wdd6zbeCpGQafMhODRqFo/+e5/76pjGP8A57n/AL6qqZD/ANMvyppc/wDTL8qog9cstKtIGSWe5tZZ16NvYAfQVq/aIQOb2AfSZhTv7T0w9NftPxjT/Cud1jV7rUmuNO0XULVyoKyTNGq89wuPbvXFOajqz1qGHdWXKlbu+34G8/jfTtPCWdp/p84XdII5RwfTJ615Hrutzaw1w8kciztM8xWQDMfdQCO2OKyZ5njmYSW7RXCDKmJsZ56/qK6fR9LjtbWW9vstE0Qfee+Qc/of1rGLlUs5HdWhRwd40ndvRv8AT+tvU5LTbj7LqkN9IokKSrIUPQgEHH6V3Nv4h0hNQ+1Q6ZNP5121xJI4BZQwbCj1wxzz6VQvo9FiupLWGzTekTPk9MgA4/I1D9lFlM8kJMALZGB8v3cAnPT7yiuvmSWh47g5vmkzetvGH2RwZ4Z2U3BJLAA7RHsVcdvmIpsXieyisbcQ2dwI45bUvtIx+6+8v49fqawre2tdQt0Rnma8AG/B6klTkfhj8qfbWsMcMMUyPCXPIAzwpKnp/Ec/yp8yM3BJ2uJrerWN1qekSfYZfJsZ2knikx+8zJvb8SKb/wAJ3pEk0VtJY3pWJGRZXYZyZhIT06MBg+3FS3EiLtEvmGQzBlbYDlXPf8FH0zVKZra7lyUhChomJVQCQ3DfkT0+lDsyoc0dEWdZ8V6HqFpf27pceVe3TTOSQGRSyk49eFAAPpTrbUgul2yKjECJAD+ApBpWiz3v2F2ZZssAdowcMB19eRUk3hO2xhLqfbjjb0FClGJM3Oaszg7TT7nxN4lj0dHkY3N15WcfcUtkn8ACfwr6V8Z6lB4V8DTLblYcRLaWw/ukjA/IAn8K5L4Z+C4LDXJ9WLNIYUKRlx0Zup/L+dZ/xn1txqen6ckSTW9upmnRu7Hp+QB/Oob5Y3jqKpOU9+h5ruLdGiNBD/8ATOtXT30nUkDQQgNjLJnkVeGnWTDIjbg7SM964Z5o4tpwMDZ1rxf4e1u9W1jtUt7EKrsyxDdIT2J7AVzmr21jBctdaXO8St8wCHIbHJPsO1SSw6V9jlaX7M8jIxh8pfToPrkiq2j6Ul213GOMFoUTf0OAB+GcmnGLm+aR9fWrxw8PZUVZpau+3n6lix0u7vLmC5lRiJEbe2OBnZ/TOK6S/giEBhK3RhC42Ifl2+n5VYsbd9PsFtyQzRoqttPDFRisnUdceFHie1ZQwxlmPP6V1RjY+erVnUe+i2Mpps2xkEAykwMe453AZZQfqrAfhSXD3TuqLJEY4xuAydzFpAhXHfAwcVgW99c21vBE0i+WNjSDqww2Mf8AfJ/Si61Vpp/NS3lWeFkKFEPzgE5JHrj+laXkJezvozpdIvJ4YldGVh9xRMMHeA3OfTgfpVmHUr7cZWEA3hmijYHq2c/QhgAPqKwZL62msGLvItx5LMFIIAfsPxUZp9hqaXmoR27OEMZ3wyv90E4JJPp8v61UewVHFpNMuXj2uqNayRsyq84Mw5UooXaQPbLCh4nkkeRti20itaqchSmOCx/75WrDTMm62WM7JLqSDzcjbJhl6HsMrnNVW02NpY2cwTYYo5804ALnI+oBWqer2IS8yKTVYbe4tIyVO2aLe6nLDKkNn6kVs6PqtpYLDpbS+Yx3fOXzlix4rktQBtLyBrW1Q+XE8cqk53GPkHP5Ve0O1We+tU8hFjYx3iKDyyggMM+9TZdSG21pufRXh+0TS9Ai3/KSplkJPTPP6DFeUeIkj1y8uJpY18yRyVO/kDtXYah4ye8sJrRbQR+Yu0tnPHeuQmsRMwd7dWx91vSokCR5jqulXOk3Jni3R4b5Sh4/A/h0rS0nxKJdsN0dsmMhux+tdhf2a3Fu0T2oYHqN2M+9ee654bnsnaWEMYm6Y/g9jWNWhCsrSJlE6/Rvh94iEGbnQrmKRGwASMEZJz1+ldRovgfW9PSd5bMnz5jMFBGU4wAa9lorVU/e5rnTPFOVL2ailrfzZ5n/AMI9q3/PhJ+YqJ/DWqu3OnyEe+K9Roq+U5+Y8huPA93cn95pDEnvgA1Wk+H164I+wXIBGDiTr+tez0UWFc8Nl+GN2V/d6ZIW/wCmj5/rWZc/DHxC0UkUWkwqGXaHBwQPzr6Fophc+cD8PvGIiaFdPuNgYPGA4whxyRzViL4Z+JGhML6dMIi24DzQDk9T+ePyr6Hop3YXPDl+GeoPEDJaTiR1BkGQRnvV2y+H+oWV1FcR2kuY42jVQABgkH+leyUUgueYN4c1Yj/jwk/SkHhvV2+VrKUD14/xr1CilYOY8rm8J6qy/Lby/wDfI/xqm/g3WJDlrOU8YxgYP617BRS5R8wUUUVRIUUUUAFFFFABRRRQAUUUUAFFFFABRRRQAUUUUAFFFFABRRRQAUUUUAFFFFABRRRQAUUUUAFFFFABRRRQB//Z|0000-504|Titelfolie_Powerpoint_D.jpg|Power Point, Titelfolien, Präsentation Powerpoint|False">
            <a:extLst>
              <a:ext uri="{FF2B5EF4-FFF2-40B4-BE49-F238E27FC236}">
                <a16:creationId xmlns:a16="http://schemas.microsoft.com/office/drawing/2014/main" id="{7E38E875-F788-436F-9E24-71B2CE46CAA7}"/>
              </a:ext>
            </a:extLst>
          </p:cNvPr>
          <p:cNvPicPr>
            <a:picLocks noGrp="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77742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Verkauf – Marketing</a:t>
            </a:r>
          </a:p>
        </p:txBody>
      </p:sp>
      <p:sp>
        <p:nvSpPr>
          <p:cNvPr id="3" name="Textplatzhalter 2"/>
          <p:cNvSpPr>
            <a:spLocks noGrp="1"/>
          </p:cNvSpPr>
          <p:nvPr>
            <p:ph type="body" idx="10"/>
          </p:nvPr>
        </p:nvSpPr>
        <p:spPr/>
        <p:txBody>
          <a:bodyPr/>
          <a:lstStyle/>
          <a:p>
            <a:r>
              <a:rPr lang="de-CH" dirty="0"/>
              <a:t>Überlegen Sie sich also folgende Punkte:</a:t>
            </a:r>
          </a:p>
          <a:p>
            <a:endParaRPr lang="de-CH" dirty="0"/>
          </a:p>
        </p:txBody>
      </p:sp>
      <p:sp>
        <p:nvSpPr>
          <p:cNvPr id="4" name="Textplatzhalter 3"/>
          <p:cNvSpPr>
            <a:spLocks noGrp="1"/>
          </p:cNvSpPr>
          <p:nvPr>
            <p:ph type="body" idx="11"/>
          </p:nvPr>
        </p:nvSpPr>
        <p:spPr/>
        <p:txBody>
          <a:bodyPr/>
          <a:lstStyle/>
          <a:p>
            <a:pPr lvl="0"/>
            <a:r>
              <a:rPr lang="de-CH" dirty="0"/>
              <a:t>Soll das einzelne Stück Fleisch sorgfältiger bearbeitet und zubereitet werden, so dass dieses saftiger wird, weniger Flüssigkeit verliert und einen höheren Geschmackswert aufweist?</a:t>
            </a:r>
          </a:p>
          <a:p>
            <a:r>
              <a:rPr lang="de-CH" dirty="0"/>
              <a:t> </a:t>
            </a:r>
          </a:p>
          <a:p>
            <a:pPr lvl="0"/>
            <a:r>
              <a:rPr lang="de-CH" dirty="0"/>
              <a:t>Soll die Lagerung kontrollierter und angemessener geplant werden, damit die Lagerbestände einen hohen Durchlauf haben? </a:t>
            </a:r>
          </a:p>
          <a:p>
            <a:r>
              <a:rPr lang="de-CH" dirty="0"/>
              <a:t> </a:t>
            </a:r>
          </a:p>
          <a:p>
            <a:pPr lvl="0"/>
            <a:r>
              <a:rPr lang="de-CH" dirty="0"/>
              <a:t>Soll ich für ein Stück Fleisch mehr bezahlen und dafür einen mehrteiligen Mehrwert erhalten: hoher Nährwert, weniger Flüssigkeitsverlust, gesunde Farbe, optimaler Fettgehalt. Resultat: mehr Geschmack und Genuss.</a:t>
            </a:r>
          </a:p>
        </p:txBody>
      </p:sp>
      <p:sp>
        <p:nvSpPr>
          <p:cNvPr id="5" name="Foliennummernplatzhalter 4"/>
          <p:cNvSpPr>
            <a:spLocks noGrp="1"/>
          </p:cNvSpPr>
          <p:nvPr>
            <p:ph type="sldNum" sz="quarter" idx="12"/>
          </p:nvPr>
        </p:nvSpPr>
        <p:spPr/>
        <p:txBody>
          <a:bodyPr/>
          <a:lstStyle/>
          <a:p>
            <a:fld id="{6E1EA037-F7D2-4C60-85EE-1F05F3480B83}" type="slidenum">
              <a:rPr lang="de-CH" smtClean="0"/>
              <a:t>46</a:t>
            </a:fld>
            <a:endParaRPr lang="de-CH"/>
          </a:p>
        </p:txBody>
      </p:sp>
    </p:spTree>
    <p:extLst>
      <p:ext uri="{BB962C8B-B14F-4D97-AF65-F5344CB8AC3E}">
        <p14:creationId xmlns:p14="http://schemas.microsoft.com/office/powerpoint/2010/main" val="932883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Verkauf – Marketing</a:t>
            </a:r>
          </a:p>
        </p:txBody>
      </p:sp>
      <p:sp>
        <p:nvSpPr>
          <p:cNvPr id="3" name="Textplatzhalter 2"/>
          <p:cNvSpPr>
            <a:spLocks noGrp="1"/>
          </p:cNvSpPr>
          <p:nvPr>
            <p:ph type="body" idx="10"/>
          </p:nvPr>
        </p:nvSpPr>
        <p:spPr/>
        <p:txBody>
          <a:bodyPr/>
          <a:lstStyle/>
          <a:p>
            <a:r>
              <a:rPr lang="de-CH" dirty="0"/>
              <a:t>Auftritt… </a:t>
            </a:r>
          </a:p>
        </p:txBody>
      </p:sp>
      <p:sp>
        <p:nvSpPr>
          <p:cNvPr id="5" name="Foliennummernplatzhalter 4"/>
          <p:cNvSpPr>
            <a:spLocks noGrp="1"/>
          </p:cNvSpPr>
          <p:nvPr>
            <p:ph type="sldNum" sz="quarter" idx="12"/>
          </p:nvPr>
        </p:nvSpPr>
        <p:spPr/>
        <p:txBody>
          <a:bodyPr/>
          <a:lstStyle/>
          <a:p>
            <a:fld id="{6E1EA037-F7D2-4C60-85EE-1F05F3480B83}" type="slidenum">
              <a:rPr lang="de-CH" smtClean="0"/>
              <a:t>47</a:t>
            </a:fld>
            <a:endParaRPr lang="de-CH"/>
          </a:p>
        </p:txBody>
      </p:sp>
      <p:sp>
        <p:nvSpPr>
          <p:cNvPr id="7" name="Textplatzhalter 5"/>
          <p:cNvSpPr>
            <a:spLocks noGrp="1"/>
          </p:cNvSpPr>
          <p:nvPr>
            <p:ph type="body" idx="11"/>
          </p:nvPr>
        </p:nvSpPr>
        <p:spPr/>
        <p:txBody>
          <a:bodyPr/>
          <a:lstStyle/>
          <a:p>
            <a:pPr marL="457200" indent="-457200">
              <a:buFont typeface="Arial" panose="020B0604020202020204" pitchFamily="34" charset="0"/>
              <a:buChar char="•"/>
            </a:pPr>
            <a:r>
              <a:rPr lang="de-CH" dirty="0"/>
              <a:t>Anrichtegeschirr</a:t>
            </a:r>
          </a:p>
          <a:p>
            <a:pPr marL="457200" indent="-457200">
              <a:buFont typeface="Arial" panose="020B0604020202020204" pitchFamily="34" charset="0"/>
              <a:buChar char="•"/>
            </a:pPr>
            <a:r>
              <a:rPr lang="de-CH" dirty="0"/>
              <a:t>Take </a:t>
            </a:r>
            <a:r>
              <a:rPr lang="de-CH" dirty="0" err="1"/>
              <a:t>away</a:t>
            </a:r>
            <a:endParaRPr lang="de-CH" dirty="0"/>
          </a:p>
          <a:p>
            <a:pPr marL="457200" indent="-457200">
              <a:buFont typeface="Arial" panose="020B0604020202020204" pitchFamily="34" charset="0"/>
              <a:buChar char="•"/>
            </a:pPr>
            <a:r>
              <a:rPr lang="de-CH" dirty="0"/>
              <a:t>Drive in</a:t>
            </a:r>
          </a:p>
          <a:p>
            <a:pPr marL="457200" indent="-457200">
              <a:buFont typeface="Arial" panose="020B0604020202020204" pitchFamily="34" charset="0"/>
              <a:buChar char="•"/>
            </a:pPr>
            <a:r>
              <a:rPr lang="de-CH" dirty="0"/>
              <a:t>Angebotskarte/Deklaration (offen- und abgepackter Verkauf)</a:t>
            </a:r>
          </a:p>
          <a:p>
            <a:pPr marL="457200" indent="-457200">
              <a:buFont typeface="Arial" panose="020B0604020202020204" pitchFamily="34" charset="0"/>
              <a:buChar char="•"/>
            </a:pPr>
            <a:r>
              <a:rPr lang="de-CH" dirty="0"/>
              <a:t>Internetauftritt</a:t>
            </a:r>
          </a:p>
          <a:p>
            <a:pPr marL="457200" indent="-457200">
              <a:buFont typeface="Arial" panose="020B0604020202020204" pitchFamily="34" charset="0"/>
              <a:buChar char="•"/>
            </a:pPr>
            <a:endParaRPr lang="de-CH"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535" y="3826251"/>
            <a:ext cx="288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981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8978A-6A41-4D87-8C18-016E86D29759}"/>
              </a:ext>
            </a:extLst>
          </p:cNvPr>
          <p:cNvSpPr>
            <a:spLocks noGrp="1"/>
          </p:cNvSpPr>
          <p:nvPr>
            <p:ph type="title"/>
          </p:nvPr>
        </p:nvSpPr>
        <p:spPr/>
        <p:txBody>
          <a:bodyPr/>
          <a:lstStyle/>
          <a:p>
            <a:r>
              <a:rPr lang="de-CH" dirty="0"/>
              <a:t>Verkauf – Marketing</a:t>
            </a:r>
          </a:p>
        </p:txBody>
      </p:sp>
      <p:sp>
        <p:nvSpPr>
          <p:cNvPr id="3" name="Textplatzhalter 2">
            <a:extLst>
              <a:ext uri="{FF2B5EF4-FFF2-40B4-BE49-F238E27FC236}">
                <a16:creationId xmlns:a16="http://schemas.microsoft.com/office/drawing/2014/main" id="{675D5386-9C8C-40E5-8ADA-B27410EC0B73}"/>
              </a:ext>
            </a:extLst>
          </p:cNvPr>
          <p:cNvSpPr>
            <a:spLocks noGrp="1"/>
          </p:cNvSpPr>
          <p:nvPr>
            <p:ph type="body" idx="10"/>
          </p:nvPr>
        </p:nvSpPr>
        <p:spPr/>
        <p:txBody>
          <a:bodyPr/>
          <a:lstStyle/>
          <a:p>
            <a:r>
              <a:rPr lang="de-CH" dirty="0"/>
              <a:t>Neues Lebensmittelgesetz</a:t>
            </a:r>
          </a:p>
        </p:txBody>
      </p:sp>
      <p:sp>
        <p:nvSpPr>
          <p:cNvPr id="4" name="Textplatzhalter 3">
            <a:extLst>
              <a:ext uri="{FF2B5EF4-FFF2-40B4-BE49-F238E27FC236}">
                <a16:creationId xmlns:a16="http://schemas.microsoft.com/office/drawing/2014/main" id="{70EEB6E9-2334-443D-AEE0-DE1FE60AF29F}"/>
              </a:ext>
            </a:extLst>
          </p:cNvPr>
          <p:cNvSpPr>
            <a:spLocks noGrp="1"/>
          </p:cNvSpPr>
          <p:nvPr>
            <p:ph type="body" idx="11"/>
          </p:nvPr>
        </p:nvSpPr>
        <p:spPr/>
        <p:txBody>
          <a:bodyPr/>
          <a:lstStyle/>
          <a:p>
            <a:r>
              <a:rPr lang="de-CH" b="1" dirty="0"/>
              <a:t>neue Deklarationsvorschriften</a:t>
            </a:r>
          </a:p>
          <a:p>
            <a:pPr lvl="0"/>
            <a:r>
              <a:rPr lang="de-CH" sz="2800" b="1" dirty="0"/>
              <a:t>neu:</a:t>
            </a:r>
          </a:p>
          <a:p>
            <a:pPr marL="457200" lvl="0" indent="-457200">
              <a:buFont typeface="Arial" panose="020B0604020202020204" pitchFamily="34" charset="0"/>
              <a:buChar char="•"/>
            </a:pPr>
            <a:r>
              <a:rPr lang="de-CH" sz="2800" dirty="0"/>
              <a:t>Nährwertkennzeichnung (Ausnahme für Kleinstbetriebe)</a:t>
            </a:r>
          </a:p>
          <a:p>
            <a:pPr marL="457200" lvl="0" indent="-457200">
              <a:buFont typeface="Arial" panose="020B0604020202020204" pitchFamily="34" charset="0"/>
              <a:buChar char="•"/>
            </a:pPr>
            <a:r>
              <a:rPr lang="de-CH" sz="2800" dirty="0"/>
              <a:t>Herkunftsdeklaration für Fleisch und Fisch (Fanggebiet</a:t>
            </a:r>
            <a:r>
              <a:rPr lang="de-CH" sz="2800" dirty="0">
                <a:solidFill>
                  <a:prstClr val="black"/>
                </a:solidFill>
              </a:rPr>
              <a:t>)</a:t>
            </a:r>
          </a:p>
          <a:p>
            <a:endParaRPr lang="de-CH" sz="4000" b="1" dirty="0"/>
          </a:p>
          <a:p>
            <a:r>
              <a:rPr lang="de-CH" b="1" dirty="0"/>
              <a:t>Herkunftsdeklaration von Zutaten</a:t>
            </a:r>
          </a:p>
          <a:p>
            <a:endParaRPr lang="de-CH" dirty="0"/>
          </a:p>
        </p:txBody>
      </p:sp>
      <p:sp>
        <p:nvSpPr>
          <p:cNvPr id="5" name="Foliennummernplatzhalter 4">
            <a:extLst>
              <a:ext uri="{FF2B5EF4-FFF2-40B4-BE49-F238E27FC236}">
                <a16:creationId xmlns:a16="http://schemas.microsoft.com/office/drawing/2014/main" id="{D0798983-79F9-4DF8-B1F4-205F2139495A}"/>
              </a:ext>
            </a:extLst>
          </p:cNvPr>
          <p:cNvSpPr>
            <a:spLocks noGrp="1"/>
          </p:cNvSpPr>
          <p:nvPr>
            <p:ph type="sldNum" sz="quarter" idx="12"/>
          </p:nvPr>
        </p:nvSpPr>
        <p:spPr/>
        <p:txBody>
          <a:bodyPr/>
          <a:lstStyle/>
          <a:p>
            <a:fld id="{6E1EA037-F7D2-4C60-85EE-1F05F3480B83}" type="slidenum">
              <a:rPr lang="de-CH" smtClean="0"/>
              <a:t>48</a:t>
            </a:fld>
            <a:endParaRPr lang="de-CH"/>
          </a:p>
        </p:txBody>
      </p:sp>
      <p:sp>
        <p:nvSpPr>
          <p:cNvPr id="6" name="Textplatzhalter 5"/>
          <p:cNvSpPr txBox="1">
            <a:spLocks/>
          </p:cNvSpPr>
          <p:nvPr/>
        </p:nvSpPr>
        <p:spPr>
          <a:xfrm>
            <a:off x="389922" y="4523192"/>
            <a:ext cx="3832943" cy="1841588"/>
          </a:xfrm>
          <a:prstGeom prst="rect">
            <a:avLst/>
          </a:prstGeom>
        </p:spPr>
        <p:txBody>
          <a:bodyPr/>
          <a:lstStyle>
            <a:lvl1pPr marL="361950" indent="-361950"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1pPr>
            <a:lvl2pPr marL="715963" indent="-354013"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2pPr>
            <a:lvl3pPr marL="1087438" indent="-371475"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3pPr>
            <a:lvl4pPr marL="1439863" indent="-361950"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4pPr>
            <a:lvl5pPr marL="1792288" indent="-352425"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5pPr>
            <a:lvl6pPr marL="23941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6pPr>
            <a:lvl7pPr marL="28294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7pPr>
            <a:lvl8pPr marL="32647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8pPr>
            <a:lvl9pPr marL="37000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9pPr>
          </a:lstStyle>
          <a:p>
            <a:pPr marL="0" indent="0">
              <a:buNone/>
            </a:pPr>
            <a:r>
              <a:rPr lang="de-CH" sz="2800" b="1" i="1" dirty="0"/>
              <a:t>bisher:</a:t>
            </a:r>
          </a:p>
          <a:p>
            <a:pPr marL="457200" indent="-457200">
              <a:buFont typeface="Arial" panose="020B0604020202020204" pitchFamily="34" charset="0"/>
              <a:buChar char="•"/>
            </a:pPr>
            <a:r>
              <a:rPr lang="de-CH" sz="2800" i="1" dirty="0"/>
              <a:t>Deklaration Herkunft </a:t>
            </a:r>
            <a:br>
              <a:rPr lang="de-CH" sz="2800" i="1" dirty="0"/>
            </a:br>
            <a:r>
              <a:rPr lang="de-CH" sz="2800" i="1" dirty="0"/>
              <a:t>Rohstoff – ab 50 %</a:t>
            </a:r>
          </a:p>
        </p:txBody>
      </p:sp>
      <p:sp>
        <p:nvSpPr>
          <p:cNvPr id="7" name="Textplatzhalter 5"/>
          <p:cNvSpPr txBox="1">
            <a:spLocks/>
          </p:cNvSpPr>
          <p:nvPr/>
        </p:nvSpPr>
        <p:spPr>
          <a:xfrm>
            <a:off x="4473864" y="4523192"/>
            <a:ext cx="6882938" cy="2160240"/>
          </a:xfrm>
          <a:prstGeom prst="rect">
            <a:avLst/>
          </a:prstGeom>
        </p:spPr>
        <p:txBody>
          <a:bodyPr/>
          <a:lstStyle>
            <a:lvl1pPr marL="361950" indent="-361950"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1pPr>
            <a:lvl2pPr marL="715963" indent="-354013"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2pPr>
            <a:lvl3pPr marL="1087438" indent="-371475"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3pPr>
            <a:lvl4pPr marL="1439863" indent="-361950"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4pPr>
            <a:lvl5pPr marL="1792288" indent="-352425" algn="l" defTabSz="870600" rtl="0" eaLnBrk="1" latinLnBrk="0" hangingPunct="1">
              <a:lnSpc>
                <a:spcPct val="100000"/>
              </a:lnSpc>
              <a:spcBef>
                <a:spcPts val="0"/>
              </a:spcBef>
              <a:spcAft>
                <a:spcPts val="24"/>
              </a:spcAft>
              <a:buFont typeface="Symbol" panose="05050102010706020507" pitchFamily="18" charset="2"/>
              <a:buChar char="-"/>
              <a:defRPr sz="3000" kern="1200">
                <a:solidFill>
                  <a:schemeClr val="tx1"/>
                </a:solidFill>
                <a:latin typeface="+mn-lt"/>
                <a:ea typeface="+mn-ea"/>
                <a:cs typeface="+mn-cs"/>
              </a:defRPr>
            </a:lvl5pPr>
            <a:lvl6pPr marL="23941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6pPr>
            <a:lvl7pPr marL="28294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7pPr>
            <a:lvl8pPr marL="32647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8pPr>
            <a:lvl9pPr marL="3700051" indent="-217650" algn="l" defTabSz="870600" rtl="0" eaLnBrk="1" latinLnBrk="0" hangingPunct="1">
              <a:lnSpc>
                <a:spcPct val="90000"/>
              </a:lnSpc>
              <a:spcBef>
                <a:spcPts val="476"/>
              </a:spcBef>
              <a:buFont typeface="Arial" panose="020B0604020202020204" pitchFamily="34" charset="0"/>
              <a:buChar char="•"/>
              <a:defRPr sz="1714" kern="1200">
                <a:solidFill>
                  <a:schemeClr val="tx1"/>
                </a:solidFill>
                <a:latin typeface="+mn-lt"/>
                <a:ea typeface="+mn-ea"/>
                <a:cs typeface="+mn-cs"/>
              </a:defRPr>
            </a:lvl9pPr>
          </a:lstStyle>
          <a:p>
            <a:pPr marL="0" indent="0">
              <a:buNone/>
            </a:pPr>
            <a:r>
              <a:rPr lang="de-CH" sz="2800" b="1" dirty="0"/>
              <a:t>neu:</a:t>
            </a:r>
          </a:p>
          <a:p>
            <a:pPr marL="457200" indent="-457200">
              <a:buFont typeface="Arial" panose="020B0604020202020204" pitchFamily="34" charset="0"/>
              <a:buChar char="•"/>
            </a:pPr>
            <a:r>
              <a:rPr lang="de-CH" sz="2800" dirty="0"/>
              <a:t>bei Lebensmitteln mit Zutaten tierischer Herkunft – ab 20 % Deklarationspflicht </a:t>
            </a:r>
          </a:p>
          <a:p>
            <a:pPr marL="457200" indent="-457200">
              <a:buFont typeface="Arial" panose="020B0604020202020204" pitchFamily="34" charset="0"/>
              <a:buChar char="•"/>
            </a:pPr>
            <a:r>
              <a:rPr lang="de-CH" sz="2800" dirty="0"/>
              <a:t>bei übrigen Lebensmitteln – ab 50 %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253" y="3045546"/>
            <a:ext cx="2628549" cy="197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947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Verkauf – Marketing</a:t>
            </a:r>
          </a:p>
        </p:txBody>
      </p:sp>
      <p:sp>
        <p:nvSpPr>
          <p:cNvPr id="3" name="Textplatzhalter 2"/>
          <p:cNvSpPr>
            <a:spLocks noGrp="1"/>
          </p:cNvSpPr>
          <p:nvPr>
            <p:ph type="body" idx="10"/>
          </p:nvPr>
        </p:nvSpPr>
        <p:spPr/>
        <p:txBody>
          <a:bodyPr/>
          <a:lstStyle/>
          <a:p>
            <a:r>
              <a:rPr lang="de-CH" dirty="0"/>
              <a:t>Neues Lebensmittelgesetz</a:t>
            </a:r>
          </a:p>
        </p:txBody>
      </p:sp>
      <p:sp>
        <p:nvSpPr>
          <p:cNvPr id="4" name="Textplatzhalter 3"/>
          <p:cNvSpPr>
            <a:spLocks noGrp="1"/>
          </p:cNvSpPr>
          <p:nvPr>
            <p:ph type="body" idx="11"/>
          </p:nvPr>
        </p:nvSpPr>
        <p:spPr/>
        <p:txBody>
          <a:bodyPr/>
          <a:lstStyle/>
          <a:p>
            <a:r>
              <a:rPr lang="de-CH" sz="3200" b="1" dirty="0">
                <a:latin typeface="Arial" panose="020B0604020202020204" pitchFamily="34" charset="0"/>
                <a:cs typeface="Arial" panose="020B0604020202020204" pitchFamily="34" charset="0"/>
              </a:rPr>
              <a:t>Deklaration der Allergene im Offenverkauf </a:t>
            </a:r>
            <a:endParaRPr lang="de-CH" dirty="0"/>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49</a:t>
            </a:fld>
            <a:endParaRPr lang="de-CH"/>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013" y="2276500"/>
            <a:ext cx="3777410" cy="377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platzhalter 5"/>
          <p:cNvSpPr txBox="1">
            <a:spLocks/>
          </p:cNvSpPr>
          <p:nvPr/>
        </p:nvSpPr>
        <p:spPr>
          <a:xfrm>
            <a:off x="432261" y="2276500"/>
            <a:ext cx="7095751" cy="4174176"/>
          </a:xfrm>
          <a:prstGeom prst="rect">
            <a:avLst/>
          </a:prstGeom>
        </p:spPr>
        <p:txBody>
          <a:bodyPr vert="horz" lIns="0" tIns="0" rIns="0" bIns="0" rtlCol="0">
            <a:noAutofit/>
          </a:bodyPr>
          <a:lstStyle>
            <a:lvl1pPr marL="0" indent="0" algn="l" defTabSz="870600" rtl="0" eaLnBrk="1" latinLnBrk="0" hangingPunct="1">
              <a:lnSpc>
                <a:spcPct val="100000"/>
              </a:lnSpc>
              <a:spcBef>
                <a:spcPts val="0"/>
              </a:spcBef>
              <a:spcAft>
                <a:spcPts val="24"/>
              </a:spcAft>
              <a:buFont typeface="Symbol" panose="05050102010706020507" pitchFamily="18" charset="2"/>
              <a:buNone/>
              <a:defRPr sz="2400" kern="1200">
                <a:solidFill>
                  <a:schemeClr val="tx1"/>
                </a:solidFill>
                <a:latin typeface="+mn-lt"/>
                <a:ea typeface="+mn-ea"/>
                <a:cs typeface="+mn-cs"/>
              </a:defRPr>
            </a:lvl1pPr>
            <a:lvl2pPr marL="435300" indent="0" algn="l" defTabSz="870600" rtl="0" eaLnBrk="1" latinLnBrk="0" hangingPunct="1">
              <a:lnSpc>
                <a:spcPct val="100000"/>
              </a:lnSpc>
              <a:spcBef>
                <a:spcPts val="0"/>
              </a:spcBef>
              <a:spcAft>
                <a:spcPts val="24"/>
              </a:spcAft>
              <a:buFont typeface="Symbol" panose="05050102010706020507" pitchFamily="18" charset="2"/>
              <a:buNone/>
              <a:defRPr sz="2666" kern="1200">
                <a:solidFill>
                  <a:schemeClr val="tx1"/>
                </a:solidFill>
                <a:latin typeface="+mn-lt"/>
                <a:ea typeface="+mn-ea"/>
                <a:cs typeface="+mn-cs"/>
              </a:defRPr>
            </a:lvl2pPr>
            <a:lvl3pPr marL="870600" indent="0" algn="l" defTabSz="870600" rtl="0" eaLnBrk="1" latinLnBrk="0" hangingPunct="1">
              <a:lnSpc>
                <a:spcPct val="100000"/>
              </a:lnSpc>
              <a:spcBef>
                <a:spcPts val="0"/>
              </a:spcBef>
              <a:spcAft>
                <a:spcPts val="24"/>
              </a:spcAft>
              <a:buFont typeface="Symbol" panose="05050102010706020507" pitchFamily="18" charset="2"/>
              <a:buNone/>
              <a:defRPr sz="2285" kern="1200">
                <a:solidFill>
                  <a:schemeClr val="tx1"/>
                </a:solidFill>
                <a:latin typeface="+mn-lt"/>
                <a:ea typeface="+mn-ea"/>
                <a:cs typeface="+mn-cs"/>
              </a:defRPr>
            </a:lvl3pPr>
            <a:lvl4pPr marL="1305900" indent="0" algn="l" defTabSz="870600" rtl="0" eaLnBrk="1" latinLnBrk="0" hangingPunct="1">
              <a:lnSpc>
                <a:spcPct val="100000"/>
              </a:lnSpc>
              <a:spcBef>
                <a:spcPts val="0"/>
              </a:spcBef>
              <a:spcAft>
                <a:spcPts val="24"/>
              </a:spcAft>
              <a:buFont typeface="Symbol" panose="05050102010706020507" pitchFamily="18" charset="2"/>
              <a:buNone/>
              <a:defRPr sz="1904" kern="1200">
                <a:solidFill>
                  <a:schemeClr val="tx1"/>
                </a:solidFill>
                <a:latin typeface="+mn-lt"/>
                <a:ea typeface="+mn-ea"/>
                <a:cs typeface="+mn-cs"/>
              </a:defRPr>
            </a:lvl4pPr>
            <a:lvl5pPr marL="1741200" indent="0" algn="l" defTabSz="870600" rtl="0" eaLnBrk="1" latinLnBrk="0" hangingPunct="1">
              <a:lnSpc>
                <a:spcPct val="100000"/>
              </a:lnSpc>
              <a:spcBef>
                <a:spcPts val="0"/>
              </a:spcBef>
              <a:spcAft>
                <a:spcPts val="24"/>
              </a:spcAft>
              <a:buFont typeface="Symbol" panose="05050102010706020507" pitchFamily="18" charset="2"/>
              <a:buNone/>
              <a:defRPr sz="1904" kern="1200">
                <a:solidFill>
                  <a:schemeClr val="tx1"/>
                </a:solidFill>
                <a:latin typeface="+mn-lt"/>
                <a:ea typeface="+mn-ea"/>
                <a:cs typeface="+mn-cs"/>
              </a:defRPr>
            </a:lvl5pPr>
            <a:lvl6pPr marL="2176501" indent="0" algn="l" defTabSz="870600" rtl="0" eaLnBrk="1" latinLnBrk="0" hangingPunct="1">
              <a:lnSpc>
                <a:spcPct val="90000"/>
              </a:lnSpc>
              <a:spcBef>
                <a:spcPts val="476"/>
              </a:spcBef>
              <a:buFont typeface="Arial" panose="020B0604020202020204" pitchFamily="34" charset="0"/>
              <a:buNone/>
              <a:defRPr sz="1904" kern="1200">
                <a:solidFill>
                  <a:schemeClr val="tx1"/>
                </a:solidFill>
                <a:latin typeface="+mn-lt"/>
                <a:ea typeface="+mn-ea"/>
                <a:cs typeface="+mn-cs"/>
              </a:defRPr>
            </a:lvl6pPr>
            <a:lvl7pPr marL="2611801" indent="0" algn="l" defTabSz="870600" rtl="0" eaLnBrk="1" latinLnBrk="0" hangingPunct="1">
              <a:lnSpc>
                <a:spcPct val="90000"/>
              </a:lnSpc>
              <a:spcBef>
                <a:spcPts val="476"/>
              </a:spcBef>
              <a:buFont typeface="Arial" panose="020B0604020202020204" pitchFamily="34" charset="0"/>
              <a:buNone/>
              <a:defRPr sz="1904" kern="1200">
                <a:solidFill>
                  <a:schemeClr val="tx1"/>
                </a:solidFill>
                <a:latin typeface="+mn-lt"/>
                <a:ea typeface="+mn-ea"/>
                <a:cs typeface="+mn-cs"/>
              </a:defRPr>
            </a:lvl7pPr>
            <a:lvl8pPr marL="3047101" indent="0" algn="l" defTabSz="870600" rtl="0" eaLnBrk="1" latinLnBrk="0" hangingPunct="1">
              <a:lnSpc>
                <a:spcPct val="90000"/>
              </a:lnSpc>
              <a:spcBef>
                <a:spcPts val="476"/>
              </a:spcBef>
              <a:buFont typeface="Arial" panose="020B0604020202020204" pitchFamily="34" charset="0"/>
              <a:buNone/>
              <a:defRPr sz="1904" kern="1200">
                <a:solidFill>
                  <a:schemeClr val="tx1"/>
                </a:solidFill>
                <a:latin typeface="+mn-lt"/>
                <a:ea typeface="+mn-ea"/>
                <a:cs typeface="+mn-cs"/>
              </a:defRPr>
            </a:lvl8pPr>
            <a:lvl9pPr marL="3482401" indent="0" algn="l" defTabSz="870600" rtl="0" eaLnBrk="1" latinLnBrk="0" hangingPunct="1">
              <a:lnSpc>
                <a:spcPct val="90000"/>
              </a:lnSpc>
              <a:spcBef>
                <a:spcPts val="476"/>
              </a:spcBef>
              <a:buFont typeface="Arial" panose="020B0604020202020204" pitchFamily="34" charset="0"/>
              <a:buNone/>
              <a:defRPr sz="1904" kern="1200">
                <a:solidFill>
                  <a:schemeClr val="tx1"/>
                </a:solidFill>
                <a:latin typeface="+mn-lt"/>
                <a:ea typeface="+mn-ea"/>
                <a:cs typeface="+mn-cs"/>
              </a:defRPr>
            </a:lvl9pPr>
          </a:lstStyle>
          <a:p>
            <a:r>
              <a:rPr lang="de-CH" sz="2800" b="1" dirty="0"/>
              <a:t>neu:</a:t>
            </a:r>
          </a:p>
          <a:p>
            <a:pPr marL="285750" indent="-285750">
              <a:buFont typeface="Arial" panose="020B0604020202020204" pitchFamily="34" charset="0"/>
              <a:buChar char="•"/>
            </a:pPr>
            <a:r>
              <a:rPr lang="de-CH" sz="2800" dirty="0"/>
              <a:t>schriftliche Deklaration der Allergene im Offenverkauf</a:t>
            </a:r>
          </a:p>
          <a:p>
            <a:pPr marL="285750" indent="-285750">
              <a:buFont typeface="Arial" panose="020B0604020202020204" pitchFamily="34" charset="0"/>
              <a:buChar char="•"/>
            </a:pPr>
            <a:endParaRPr lang="de-CH" sz="1500" dirty="0"/>
          </a:p>
          <a:p>
            <a:pPr marL="285750" indent="-285750">
              <a:buFont typeface="Arial" panose="020B0604020202020204" pitchFamily="34" charset="0"/>
              <a:buChar char="•"/>
            </a:pPr>
            <a:r>
              <a:rPr lang="de-CH" sz="2800" dirty="0"/>
              <a:t>oder schriftlicher Hinweis, dass mündlich nachgefragt werden kann. </a:t>
            </a:r>
          </a:p>
          <a:p>
            <a:pPr marL="285750" indent="-285750">
              <a:buFont typeface="Arial" panose="020B0604020202020204" pitchFamily="34" charset="0"/>
              <a:buChar char="•"/>
            </a:pPr>
            <a:endParaRPr lang="de-CH" sz="1500" dirty="0"/>
          </a:p>
          <a:p>
            <a:pPr marL="285750" indent="-285750">
              <a:buFont typeface="Arial" panose="020B0604020202020204" pitchFamily="34" charset="0"/>
              <a:buChar char="•"/>
            </a:pPr>
            <a:r>
              <a:rPr lang="de-CH" sz="2800" dirty="0"/>
              <a:t>oder dem Personal müssen Angaben zu Allergenen schriftlich vorliegen </a:t>
            </a:r>
          </a:p>
          <a:p>
            <a:pPr marL="285750" indent="-285750">
              <a:buFont typeface="Arial" panose="020B0604020202020204" pitchFamily="34" charset="0"/>
              <a:buChar char="•"/>
            </a:pPr>
            <a:endParaRPr lang="de-CH" sz="1500" dirty="0"/>
          </a:p>
          <a:p>
            <a:pPr marL="285750" indent="-285750">
              <a:buFont typeface="Arial" panose="020B0604020202020204" pitchFamily="34" charset="0"/>
              <a:buChar char="•"/>
            </a:pPr>
            <a:r>
              <a:rPr lang="de-CH" sz="2800" dirty="0"/>
              <a:t>oder fachkundige Person muss sofort Auskunft geben können. </a:t>
            </a:r>
          </a:p>
        </p:txBody>
      </p:sp>
    </p:spTree>
    <p:extLst>
      <p:ext uri="{BB962C8B-B14F-4D97-AF65-F5344CB8AC3E}">
        <p14:creationId xmlns:p14="http://schemas.microsoft.com/office/powerpoint/2010/main" val="1772841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Einkauf von Fleisch – Label </a:t>
            </a:r>
          </a:p>
        </p:txBody>
      </p:sp>
      <p:sp>
        <p:nvSpPr>
          <p:cNvPr id="3" name="Textplatzhalter 2"/>
          <p:cNvSpPr>
            <a:spLocks noGrp="1"/>
          </p:cNvSpPr>
          <p:nvPr>
            <p:ph type="body" idx="10"/>
          </p:nvPr>
        </p:nvSpPr>
        <p:spPr/>
        <p:txBody>
          <a:bodyPr/>
          <a:lstStyle/>
          <a:p>
            <a:r>
              <a:rPr lang="de-CH" dirty="0"/>
              <a:t>Labels kennenlernen</a:t>
            </a:r>
          </a:p>
        </p:txBody>
      </p:sp>
      <p:sp>
        <p:nvSpPr>
          <p:cNvPr id="4" name="Textplatzhalter 3"/>
          <p:cNvSpPr>
            <a:spLocks noGrp="1"/>
          </p:cNvSpPr>
          <p:nvPr>
            <p:ph type="body" idx="11"/>
          </p:nvPr>
        </p:nvSpPr>
        <p:spPr/>
        <p:txBody>
          <a:bodyPr/>
          <a:lstStyle/>
          <a:p>
            <a:r>
              <a:rPr lang="de-CH" b="1" dirty="0"/>
              <a:t>Sehr empfehlenswerte Labels bieten:</a:t>
            </a:r>
          </a:p>
          <a:p>
            <a:endParaRPr lang="de-CH" sz="1500" dirty="0"/>
          </a:p>
          <a:p>
            <a:pPr marL="457200" lvl="0" indent="-457200">
              <a:buFont typeface="Arial" panose="020B0604020202020204" pitchFamily="34" charset="0"/>
              <a:buChar char="•"/>
            </a:pPr>
            <a:r>
              <a:rPr lang="de-CH" dirty="0"/>
              <a:t>Konsequente Bio-Produktion</a:t>
            </a:r>
            <a:endParaRPr lang="de-CH" sz="1500" dirty="0"/>
          </a:p>
          <a:p>
            <a:pPr marL="457200" lvl="0" indent="-457200">
              <a:buFont typeface="Arial" panose="020B0604020202020204" pitchFamily="34" charset="0"/>
              <a:buChar char="•"/>
            </a:pPr>
            <a:r>
              <a:rPr lang="de-CH" dirty="0"/>
              <a:t>Massnahmen zum Schutz von Ökosystemen und Artenvielfalt</a:t>
            </a:r>
            <a:endParaRPr lang="de-CH" sz="1500" dirty="0"/>
          </a:p>
          <a:p>
            <a:pPr marL="457200" lvl="0" indent="-457200">
              <a:buFont typeface="Arial" panose="020B0604020202020204" pitchFamily="34" charset="0"/>
              <a:buChar char="•"/>
            </a:pPr>
            <a:r>
              <a:rPr lang="de-CH" dirty="0"/>
              <a:t>Artgerechte Tierhaltung</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Keine Flugtransporte</a:t>
            </a:r>
          </a:p>
          <a:p>
            <a:pPr marL="457200" lvl="0" indent="-457200">
              <a:buFont typeface="Arial" panose="020B0604020202020204" pitchFamily="34" charset="0"/>
              <a:buChar char="•"/>
            </a:pPr>
            <a:endParaRPr lang="de-CH" sz="1500" dirty="0"/>
          </a:p>
          <a:p>
            <a:pPr marL="457200" lvl="0" indent="-457200">
              <a:buFont typeface="Arial" panose="020B0604020202020204" pitchFamily="34" charset="0"/>
              <a:buChar char="•"/>
            </a:pPr>
            <a:r>
              <a:rPr lang="de-CH" dirty="0"/>
              <a:t>Soziale Arbeitsbedingungen</a:t>
            </a:r>
          </a:p>
          <a:p>
            <a:pPr marL="457200" lvl="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Keine Verwendung von gentechnisch veränderten Organismen</a:t>
            </a:r>
          </a:p>
          <a:p>
            <a:pPr marL="457200" lvl="0" indent="-457200">
              <a:buFont typeface="Arial" panose="020B0604020202020204" pitchFamily="34" charset="0"/>
              <a:buChar char="•"/>
            </a:pPr>
            <a:r>
              <a:rPr lang="de-CH" dirty="0"/>
              <a:t>Stark eingeschränkter Einsatz von Zusatzstoffen</a:t>
            </a:r>
          </a:p>
          <a:p>
            <a:pPr lvl="0"/>
            <a:endParaRPr lang="de-CH" sz="1500" dirty="0"/>
          </a:p>
          <a:p>
            <a:pPr marL="457200" lvl="0" indent="-457200">
              <a:buFont typeface="Arial" panose="020B0604020202020204" pitchFamily="34" charset="0"/>
              <a:buChar char="•"/>
            </a:pPr>
            <a:r>
              <a:rPr lang="de-CH" dirty="0"/>
              <a:t>Unabhängige jährliche Kontrollen</a:t>
            </a:r>
          </a:p>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5</a:t>
            </a:fld>
            <a:endParaRPr lang="de-CH"/>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13" t="9255" r="30746" b="8217"/>
          <a:stretch/>
        </p:blipFill>
        <p:spPr bwMode="auto">
          <a:xfrm>
            <a:off x="8803037" y="5672379"/>
            <a:ext cx="1131378" cy="1485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221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Fragen</a:t>
            </a:r>
          </a:p>
        </p:txBody>
      </p:sp>
      <p:sp>
        <p:nvSpPr>
          <p:cNvPr id="3" name="Textplatzhalter 2"/>
          <p:cNvSpPr>
            <a:spLocks noGrp="1"/>
          </p:cNvSpPr>
          <p:nvPr>
            <p:ph type="body" idx="10"/>
          </p:nvPr>
        </p:nvSpPr>
        <p:spPr/>
        <p:txBody>
          <a:bodyPr/>
          <a:lstStyle/>
          <a:p>
            <a:endParaRPr lang="de-CH"/>
          </a:p>
        </p:txBody>
      </p:sp>
      <p:sp>
        <p:nvSpPr>
          <p:cNvPr id="4" name="Textplatzhalter 3"/>
          <p:cNvSpPr>
            <a:spLocks noGrp="1"/>
          </p:cNvSpPr>
          <p:nvPr>
            <p:ph type="body" idx="11"/>
          </p:nvPr>
        </p:nvSpPr>
        <p:spPr/>
        <p:txBody>
          <a:bodyPr/>
          <a:lstStyle/>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50</a:t>
            </a:fld>
            <a:endParaRPr lang="de-CH"/>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2162"/>
            <a:ext cx="4712162" cy="471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6910" y="2811402"/>
            <a:ext cx="3742922" cy="3742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3087" y="2106365"/>
            <a:ext cx="3586703" cy="4782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282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40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Einkauf von Fleisch – Label </a:t>
            </a:r>
          </a:p>
        </p:txBody>
      </p:sp>
      <p:sp>
        <p:nvSpPr>
          <p:cNvPr id="3" name="Textplatzhalter 2"/>
          <p:cNvSpPr>
            <a:spLocks noGrp="1"/>
          </p:cNvSpPr>
          <p:nvPr>
            <p:ph type="body" idx="10"/>
          </p:nvPr>
        </p:nvSpPr>
        <p:spPr/>
        <p:txBody>
          <a:bodyPr/>
          <a:lstStyle/>
          <a:p>
            <a:r>
              <a:rPr lang="de-CH" dirty="0"/>
              <a:t>Bedeutung der Labels</a:t>
            </a:r>
          </a:p>
        </p:txBody>
      </p:sp>
      <p:sp>
        <p:nvSpPr>
          <p:cNvPr id="4" name="Textplatzhalter 3"/>
          <p:cNvSpPr>
            <a:spLocks noGrp="1"/>
          </p:cNvSpPr>
          <p:nvPr>
            <p:ph type="body" idx="11"/>
          </p:nvPr>
        </p:nvSpPr>
        <p:spPr/>
        <p:txBody>
          <a:bodyPr/>
          <a:lstStyle/>
          <a:p>
            <a:r>
              <a:rPr lang="de-CH" b="1" dirty="0"/>
              <a:t>Verschiedene Arten von Labels – </a:t>
            </a:r>
            <a:r>
              <a:rPr lang="de-CH" b="1" dirty="0" err="1"/>
              <a:t>Labelkategorien</a:t>
            </a:r>
            <a:r>
              <a:rPr lang="de-CH" b="1" dirty="0"/>
              <a:t>: </a:t>
            </a:r>
          </a:p>
          <a:p>
            <a:endParaRPr lang="de-CH" b="1" dirty="0"/>
          </a:p>
          <a:p>
            <a:pPr marL="457200" indent="-457200">
              <a:buFont typeface="Arial" panose="020B0604020202020204" pitchFamily="34" charset="0"/>
              <a:buChar char="•"/>
            </a:pPr>
            <a:r>
              <a:rPr lang="de-CH" dirty="0"/>
              <a:t>Umweltlabels</a:t>
            </a:r>
          </a:p>
          <a:p>
            <a:pPr marL="45720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Soziallabels</a:t>
            </a:r>
          </a:p>
          <a:p>
            <a:pPr marL="45720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Qualitätslabels</a:t>
            </a:r>
          </a:p>
          <a:p>
            <a:pPr marL="457200" indent="-457200">
              <a:buFont typeface="Arial" panose="020B0604020202020204" pitchFamily="34" charset="0"/>
              <a:buChar char="•"/>
            </a:pPr>
            <a:endParaRPr lang="de-CH" sz="1500" dirty="0"/>
          </a:p>
          <a:p>
            <a:pPr marL="457200" indent="-457200">
              <a:buFont typeface="Arial" panose="020B0604020202020204" pitchFamily="34" charset="0"/>
              <a:buChar char="•"/>
            </a:pPr>
            <a:r>
              <a:rPr lang="de-CH" dirty="0"/>
              <a:t>Regionallabels - Herkunftslabels</a:t>
            </a:r>
          </a:p>
        </p:txBody>
      </p:sp>
      <p:sp>
        <p:nvSpPr>
          <p:cNvPr id="5" name="Foliennummernplatzhalter 4"/>
          <p:cNvSpPr>
            <a:spLocks noGrp="1"/>
          </p:cNvSpPr>
          <p:nvPr>
            <p:ph type="sldNum" sz="quarter" idx="12"/>
          </p:nvPr>
        </p:nvSpPr>
        <p:spPr/>
        <p:txBody>
          <a:bodyPr/>
          <a:lstStyle/>
          <a:p>
            <a:fld id="{6E1EA037-F7D2-4C60-85EE-1F05F3480B83}" type="slidenum">
              <a:rPr lang="de-CH" smtClean="0"/>
              <a:t>6</a:t>
            </a:fld>
            <a:endParaRPr lang="de-CH"/>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384" y="2389620"/>
            <a:ext cx="4608000" cy="46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87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Einkauf von Fleisch – Label </a:t>
            </a:r>
          </a:p>
        </p:txBody>
      </p:sp>
      <p:sp>
        <p:nvSpPr>
          <p:cNvPr id="3" name="Textplatzhalter 2"/>
          <p:cNvSpPr>
            <a:spLocks noGrp="1"/>
          </p:cNvSpPr>
          <p:nvPr>
            <p:ph type="body" idx="10"/>
          </p:nvPr>
        </p:nvSpPr>
        <p:spPr/>
        <p:txBody>
          <a:bodyPr/>
          <a:lstStyle/>
          <a:p>
            <a:r>
              <a:rPr lang="de-CH" dirty="0"/>
              <a:t>Wie und wo einsetzen</a:t>
            </a:r>
          </a:p>
        </p:txBody>
      </p:sp>
      <p:sp>
        <p:nvSpPr>
          <p:cNvPr id="4" name="Textplatzhalter 3"/>
          <p:cNvSpPr>
            <a:spLocks noGrp="1"/>
          </p:cNvSpPr>
          <p:nvPr>
            <p:ph type="body" idx="11"/>
          </p:nvPr>
        </p:nvSpPr>
        <p:spPr/>
        <p:txBody>
          <a:bodyPr/>
          <a:lstStyle/>
          <a:p>
            <a:endParaRPr lang="de-CH" dirty="0"/>
          </a:p>
        </p:txBody>
      </p:sp>
      <p:sp>
        <p:nvSpPr>
          <p:cNvPr id="5" name="Foliennummernplatzhalter 4"/>
          <p:cNvSpPr>
            <a:spLocks noGrp="1"/>
          </p:cNvSpPr>
          <p:nvPr>
            <p:ph type="sldNum" sz="quarter" idx="12"/>
          </p:nvPr>
        </p:nvSpPr>
        <p:spPr/>
        <p:txBody>
          <a:bodyPr/>
          <a:lstStyle/>
          <a:p>
            <a:fld id="{6E1EA037-F7D2-4C60-85EE-1F05F3480B83}" type="slidenum">
              <a:rPr lang="de-CH" smtClean="0"/>
              <a:t>7</a:t>
            </a:fld>
            <a:endParaRPr lang="de-CH"/>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41" y="1960044"/>
            <a:ext cx="2759826" cy="2759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848" y="3627438"/>
            <a:ext cx="375285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119" y="5422987"/>
            <a:ext cx="408622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0332" y="2195745"/>
            <a:ext cx="23812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294" y="5422987"/>
            <a:ext cx="3476625"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14772" r="17166" b="21526"/>
          <a:stretch/>
        </p:blipFill>
        <p:spPr bwMode="auto">
          <a:xfrm>
            <a:off x="4517361" y="982408"/>
            <a:ext cx="2609561" cy="2391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467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SIX|1028517|8|2018-06-15T15:10:35.000+00:00|/9j/4AAQSkZJRgABAQEAYABgAAD/2wBDAAgGBgcGBQgHBwcJCQgKDBQNDAsLDBkSEw8UHRofHh0aHBwgJC4nICIsIxwcKDcpLDAxNDQ0Hyc5PTgyPC4zNDL/2wBDAQkJCQwLDBgNDRgyIRwhMjIyMjIyMjIyMjIyMjIyMjIyMjIyMjIyMjIyMjIyMjIyMjIyMjIyMjIyMjIyMjIyMjL/wAARCACAAI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15Ej273VdxwNxxk0u5f7w/OuJu/EiXqqLiwRwudvzHjPGaonUrT5f9APynI/fN1yT/WgfKz0WopLmCJtsk8aN1wzgGuPs/FYtI4oBaqlunBJckgZ5OTVXV/FmmM3nq6zNjb5cZz+tVGPMyZvl3O4F5akZFzD/wB9io/7U08NtN/a7vTzl/xrxu88Q3GosDCfKiXjah61nrIzMW3kkdTmuhYfuzB1/I93F9aMcLdQE+gkFO+123/PxF/32K8NW7nQ5V2B9QakS+u4yCk7j8aHhn3D267HtpvbQdbqEf8AbQUw6lYg4N7bD/tqv+NeSw+IrqIbZNkv+/8A40s/i3dHtW3i356gZqHQa3KVZPY9aGoWTHAvLcn2lX/GnfbLX/n5h/7+CvFZPEl6UJ+SMH+IjGKqvql9PA0T3p2P/dwD+dS6a7lKb7HuT6jYxjMl7boPVpVH9apyeJtAhQvLremoo6s13GB/OvDDEC2WuZGJ/vHNT22i2er+bDd3KxwIoZmccdQB/P8ASk4WHzHth8T+H1Tedc0wJ/eN3Hj+dKfEuggZOt6aP+3tP8a8hbwtojQ+Q2rxbMYxtOO3+IrAbS9Lt5nWAuyAnDYPNLlQ+Y9A2jbx60eXz2qx5fFO8uszYydZQLpF4Q2P3D8+nymvN7bRdTuomNrfb1B58uNjj64r0rXY/wDiSXoLAZgcDJ/2TXUfDXQxovg+F5gomuybhz6A/d/QA/jTi7ETVzxWTS2tP3U1+IZODtZWU/lUPlQ7iw1OILjoN3UV0XiWxvPEXia+v1mtxFJJiPLchBwv6D9axJvCF7DHv8+2PXPzVabI5SskUZUb9WQk+gatiC7SOKGITrJjhSAeTWOuh3YkG+W3xn+9V77DdwpCFSHKPu3k9OarnktiXC4261iHfJH5qb06jB45qtBrBmf90mUDYLUmr2BmiXyooo5CctID96se3huLKN12eYV5+XvSU5PcIwSNG6tluWZ5LqXBYnb2HtXToAIIsSfwD/ln7VyEd4JTs+ZG/ukV2azYt4h52PkH8HtTTG0QsSD98/8AfFJvfON7f98UrT8/6/8A8cqMz88zn/viquTYcWk9X/74FMeRx0Mn/fIprXI/57t/3xUUk5PSY/8AfFAWPR5LtVVsL0I5JwOTVSTUGJwnPYhfr61nl9xzKSf9pjVu2sru7K+XC4iPPmkD9BmuW0uuh3/uo6L3n9y/z/Iih0g67dw2VxM+JXOdp5APX9K7rxnPc6b4MuodLgZ7h4xbwInG0HjP4DNM8MaNDazPdFJTKo2h5QO/XGDWZ468U2+mSLZIry3YXKIPu5PQk0m4wjdhGFTEVFTivuPKR4SvYo431bVLe1cjhXcliB646UmsaXYW1iy/2hC744RJXB/Wqeo6tJdTSK67rqbhieSPaq154P1SKxkuJZIA8ZVXQPl0J6AiphKc1dHTVo4ehLlm235bGfZTWkM2y5imkdJTtZZOFXv9a7eXxvbfY1tvsMTxBAh3Hk49a5aHw3KFHmW8pkAAb5D1x/hT/wCxWaHzEglZM43BSRn61uordnnTleT5di7e+LVeOIQ6ZDsiPRc5HGMfSoxrd0sOZdNdQIlQ4Q/w8ZrFmEmm3AfZIqMCrDHXHX8RXUW1ncw6fp5vFZxqDOtuMEuNuMhvb5hildXszaNFunzxevY5+4vIp/3gi2n+8B0rqRJH5Ef78/cH8XtWBqmhSW7TTRjZ5ZxJnOB7H0rdXTZnsopQ8eGQH7vsK0WhzzTIXkjz/rz/AN9UzzI/+e5/76rj9Q16+s55VezjMaOV3e2cZrZ0my8UakLeZPD832Wdd6zbeCpGQafMhODRqFo/+e5/76pjGP8A57n/AL6qqZD/ANMvyppc/wDTL8qog9cstKtIGSWe5tZZ16NvYAfQVq/aIQOb2AfSZhTv7T0w9NftPxjT/Cud1jV7rUmuNO0XULVyoKyTNGq89wuPbvXFOajqz1qGHdWXKlbu+34G8/jfTtPCWdp/p84XdII5RwfTJ615Hrutzaw1w8kciztM8xWQDMfdQCO2OKyZ5njmYSW7RXCDKmJsZ56/qK6fR9LjtbWW9vstE0Qfee+Qc/of1rGLlUs5HdWhRwd40ndvRv8AT+tvU5LTbj7LqkN9IokKSrIUPQgEHH6V3Nv4h0hNQ+1Q6ZNP5121xJI4BZQwbCj1wxzz6VQvo9FiupLWGzTekTPk9MgA4/I1D9lFlM8kJMALZGB8v3cAnPT7yiuvmSWh47g5vmkzetvGH2RwZ4Z2U3BJLAA7RHsVcdvmIpsXieyisbcQ2dwI45bUvtIx+6+8v49fqawre2tdQt0Rnma8AG/B6klTkfhj8qfbWsMcMMUyPCXPIAzwpKnp/Ec/yp8yM3BJ2uJrerWN1qekSfYZfJsZ2knikx+8zJvb8SKb/wAJ3pEk0VtJY3pWJGRZXYZyZhIT06MBg+3FS3EiLtEvmGQzBlbYDlXPf8FH0zVKZra7lyUhChomJVQCQ3DfkT0+lDsyoc0dEWdZ8V6HqFpf27pceVe3TTOSQGRSyk49eFAAPpTrbUgul2yKjECJAD+ApBpWiz3v2F2ZZssAdowcMB19eRUk3hO2xhLqfbjjb0FClGJM3Oaszg7TT7nxN4lj0dHkY3N15WcfcUtkn8ACfwr6V8Z6lB4V8DTLblYcRLaWw/ukjA/IAn8K5L4Z+C4LDXJ9WLNIYUKRlx0Zup/L+dZ/xn1txqen6ckSTW9upmnRu7Hp+QB/Oob5Y3jqKpOU9+h5ruLdGiNBD/8ATOtXT30nUkDQQgNjLJnkVeGnWTDIjbg7SM964Z5o4tpwMDZ1rxf4e1u9W1jtUt7EKrsyxDdIT2J7AVzmr21jBctdaXO8St8wCHIbHJPsO1SSw6V9jlaX7M8jIxh8pfToPrkiq2j6Ul213GOMFoUTf0OAB+GcmnGLm+aR9fWrxw8PZUVZpau+3n6lix0u7vLmC5lRiJEbe2OBnZ/TOK6S/giEBhK3RhC42Ifl2+n5VYsbd9PsFtyQzRoqttPDFRisnUdceFHie1ZQwxlmPP6V1RjY+erVnUe+i2Mpps2xkEAykwMe453AZZQfqrAfhSXD3TuqLJEY4xuAydzFpAhXHfAwcVgW99c21vBE0i+WNjSDqww2Mf8AfJ/Si61Vpp/NS3lWeFkKFEPzgE5JHrj+laXkJezvozpdIvJ4YldGVh9xRMMHeA3OfTgfpVmHUr7cZWEA3hmijYHq2c/QhgAPqKwZL62msGLvItx5LMFIIAfsPxUZp9hqaXmoR27OEMZ3wyv90E4JJPp8v61UewVHFpNMuXj2uqNayRsyq84Mw5UooXaQPbLCh4nkkeRti20itaqchSmOCx/75WrDTMm62WM7JLqSDzcjbJhl6HsMrnNVW02NpY2cwTYYo5804ALnI+oBWqer2IS8yKTVYbe4tIyVO2aLe6nLDKkNn6kVs6PqtpYLDpbS+Yx3fOXzlix4rktQBtLyBrW1Q+XE8cqk53GPkHP5Ve0O1We+tU8hFjYx3iKDyyggMM+9TZdSG21pufRXh+0TS9Ai3/KSplkJPTPP6DFeUeIkj1y8uJpY18yRyVO/kDtXYah4ye8sJrRbQR+Yu0tnPHeuQmsRMwd7dWx91vSokCR5jqulXOk3Jni3R4b5Sh4/A/h0rS0nxKJdsN0dsmMhux+tdhf2a3Fu0T2oYHqN2M+9ee654bnsnaWEMYm6Y/g9jWNWhCsrSJlE6/Rvh94iEGbnQrmKRGwASMEZJz1+ldRovgfW9PSd5bMnz5jMFBGU4wAa9lorVU/e5rnTPFOVL2ailrfzZ5n/AMI9q3/PhJ+YqJ/DWqu3OnyEe+K9Roq+U5+Y8huPA93cn95pDEnvgA1Wk+H164I+wXIBGDiTr+tez0UWFc8Nl+GN2V/d6ZIW/wCmj5/rWZc/DHxC0UkUWkwqGXaHBwQPzr6Fophc+cD8PvGIiaFdPuNgYPGA4whxyRzViL4Z+JGhML6dMIi24DzQDk9T+ePyr6Hop3YXPDl+GeoPEDJaTiR1BkGQRnvV2y+H+oWV1FcR2kuY42jVQABgkH+leyUUgueYN4c1Yj/jwk/SkHhvV2+VrKUD14/xr1CilYOY8rm8J6qy/Lby/wDfI/xqm/g3WJDlrOU8YxgYP617BRS5R8wUUUVRIUUUUAFFFFABRRRQAUUUUAFFFFABRRRQAUUUUAFFFFABRRRQAUUUUAFFFFABRRRQAUUUUAFFFFABRRRQB//Z|0000-504|Titelfolie_Powerpoint_D.jpg|Power Point, Titelfolien, Präsentation Powerpoint|False">
            <a:extLst>
              <a:ext uri="{FF2B5EF4-FFF2-40B4-BE49-F238E27FC236}">
                <a16:creationId xmlns:a16="http://schemas.microsoft.com/office/drawing/2014/main" id="{7E38E875-F788-436F-9E24-71B2CE46CAA7}"/>
              </a:ext>
            </a:extLst>
          </p:cNvPr>
          <p:cNvPicPr>
            <a:picLocks noGrp="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8958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82A070DE-0B09-40C4-8D54-3BDD4011E0B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3311" b="33311"/>
          <a:stretch>
            <a:fillRect/>
          </a:stretch>
        </p:blipFill>
        <p:spPr>
          <a:xfrm>
            <a:off x="0" y="4404360"/>
            <a:ext cx="5693335" cy="2850515"/>
          </a:xfrm>
        </p:spPr>
      </p:pic>
      <p:sp>
        <p:nvSpPr>
          <p:cNvPr id="3" name="Titel 2">
            <a:extLst>
              <a:ext uri="{FF2B5EF4-FFF2-40B4-BE49-F238E27FC236}">
                <a16:creationId xmlns:a16="http://schemas.microsoft.com/office/drawing/2014/main" id="{8319E4B4-441D-4634-95CA-09A2564A370E}"/>
              </a:ext>
            </a:extLst>
          </p:cNvPr>
          <p:cNvSpPr>
            <a:spLocks noGrp="1"/>
          </p:cNvSpPr>
          <p:nvPr>
            <p:ph type="title"/>
          </p:nvPr>
        </p:nvSpPr>
        <p:spPr/>
        <p:txBody>
          <a:bodyPr/>
          <a:lstStyle/>
          <a:p>
            <a:r>
              <a:rPr lang="de-DE" dirty="0"/>
              <a:t>Fleischqualität</a:t>
            </a:r>
            <a:endParaRPr lang="de-CH" dirty="0"/>
          </a:p>
        </p:txBody>
      </p:sp>
      <p:sp>
        <p:nvSpPr>
          <p:cNvPr id="4" name="Textplatzhalter 3">
            <a:extLst>
              <a:ext uri="{FF2B5EF4-FFF2-40B4-BE49-F238E27FC236}">
                <a16:creationId xmlns:a16="http://schemas.microsoft.com/office/drawing/2014/main" id="{4463E80A-1E18-4122-BAE4-799C352EC6F6}"/>
              </a:ext>
            </a:extLst>
          </p:cNvPr>
          <p:cNvSpPr>
            <a:spLocks noGrp="1"/>
          </p:cNvSpPr>
          <p:nvPr>
            <p:ph type="body" idx="10"/>
          </p:nvPr>
        </p:nvSpPr>
        <p:spPr/>
        <p:txBody>
          <a:bodyPr/>
          <a:lstStyle/>
          <a:p>
            <a:r>
              <a:rPr lang="de-DE" dirty="0"/>
              <a:t>Die kleinen feinen Unterschiede </a:t>
            </a:r>
            <a:endParaRPr lang="de-CH" dirty="0"/>
          </a:p>
        </p:txBody>
      </p:sp>
      <p:pic>
        <p:nvPicPr>
          <p:cNvPr id="8" name="Grafik 7">
            <a:extLst>
              <a:ext uri="{FF2B5EF4-FFF2-40B4-BE49-F238E27FC236}">
                <a16:creationId xmlns:a16="http://schemas.microsoft.com/office/drawing/2014/main" id="{44507826-72DC-4C64-9F6C-4C3216F7D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2581" y="4400329"/>
            <a:ext cx="5015219" cy="2854546"/>
          </a:xfrm>
          <a:prstGeom prst="rect">
            <a:avLst/>
          </a:prstGeom>
        </p:spPr>
      </p:pic>
      <p:sp>
        <p:nvSpPr>
          <p:cNvPr id="14" name="Text Box 10">
            <a:extLst>
              <a:ext uri="{FF2B5EF4-FFF2-40B4-BE49-F238E27FC236}">
                <a16:creationId xmlns:a16="http://schemas.microsoft.com/office/drawing/2014/main" id="{7CFEB7DE-7B8F-4958-BE78-E01F99B15F3A}"/>
              </a:ext>
            </a:extLst>
          </p:cNvPr>
          <p:cNvSpPr txBox="1">
            <a:spLocks noChangeArrowheads="1"/>
          </p:cNvSpPr>
          <p:nvPr/>
        </p:nvSpPr>
        <p:spPr bwMode="auto">
          <a:xfrm>
            <a:off x="320862" y="1380415"/>
            <a:ext cx="41636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Ø"/>
            </a:pPr>
            <a:r>
              <a:rPr lang="de-CH" altLang="de-DE" sz="2000" dirty="0"/>
              <a:t>Alter und Geschlecht des Tieres</a:t>
            </a:r>
            <a:endParaRPr lang="de-DE" altLang="de-DE" sz="2000" dirty="0"/>
          </a:p>
        </p:txBody>
      </p:sp>
      <p:sp>
        <p:nvSpPr>
          <p:cNvPr id="15" name="Text Box 13">
            <a:extLst>
              <a:ext uri="{FF2B5EF4-FFF2-40B4-BE49-F238E27FC236}">
                <a16:creationId xmlns:a16="http://schemas.microsoft.com/office/drawing/2014/main" id="{053C7A52-5F76-43E6-9595-4F950B665740}"/>
              </a:ext>
            </a:extLst>
          </p:cNvPr>
          <p:cNvSpPr txBox="1">
            <a:spLocks noChangeArrowheads="1"/>
          </p:cNvSpPr>
          <p:nvPr/>
        </p:nvSpPr>
        <p:spPr bwMode="auto">
          <a:xfrm>
            <a:off x="320861" y="1998990"/>
            <a:ext cx="37802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Ø"/>
            </a:pPr>
            <a:r>
              <a:rPr lang="de-CH" altLang="de-DE" sz="2000" dirty="0"/>
              <a:t>Qualität des Muskelfleisches</a:t>
            </a:r>
            <a:endParaRPr lang="de-DE" altLang="de-DE" sz="2000" dirty="0"/>
          </a:p>
        </p:txBody>
      </p:sp>
      <p:sp>
        <p:nvSpPr>
          <p:cNvPr id="16" name="Text Box 14">
            <a:extLst>
              <a:ext uri="{FF2B5EF4-FFF2-40B4-BE49-F238E27FC236}">
                <a16:creationId xmlns:a16="http://schemas.microsoft.com/office/drawing/2014/main" id="{EFFA5C51-D5FA-424E-8BE8-206CC8D2F091}"/>
              </a:ext>
            </a:extLst>
          </p:cNvPr>
          <p:cNvSpPr txBox="1">
            <a:spLocks noChangeArrowheads="1"/>
          </p:cNvSpPr>
          <p:nvPr/>
        </p:nvSpPr>
        <p:spPr bwMode="auto">
          <a:xfrm>
            <a:off x="320861" y="2607325"/>
            <a:ext cx="1571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Ø"/>
            </a:pPr>
            <a:r>
              <a:rPr lang="de-CH" altLang="de-DE" sz="2000" dirty="0"/>
              <a:t>Zuschnitt</a:t>
            </a:r>
            <a:endParaRPr lang="de-DE" altLang="de-DE" sz="2000" dirty="0"/>
          </a:p>
        </p:txBody>
      </p:sp>
      <p:sp>
        <p:nvSpPr>
          <p:cNvPr id="17" name="Text Box 15">
            <a:extLst>
              <a:ext uri="{FF2B5EF4-FFF2-40B4-BE49-F238E27FC236}">
                <a16:creationId xmlns:a16="http://schemas.microsoft.com/office/drawing/2014/main" id="{546A7349-DFBA-4AE8-A832-3F20698C3EEB}"/>
              </a:ext>
            </a:extLst>
          </p:cNvPr>
          <p:cNvSpPr txBox="1">
            <a:spLocks noChangeArrowheads="1"/>
          </p:cNvSpPr>
          <p:nvPr/>
        </p:nvSpPr>
        <p:spPr bwMode="auto">
          <a:xfrm>
            <a:off x="320861" y="3223126"/>
            <a:ext cx="6299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Ø"/>
            </a:pPr>
            <a:r>
              <a:rPr lang="de-CH" altLang="de-DE" sz="2000" dirty="0"/>
              <a:t>Lagerzeiten des Fleisches bis zum Verkauf (Tartar)</a:t>
            </a:r>
            <a:endParaRPr lang="de-DE" altLang="de-DE" sz="2000" dirty="0"/>
          </a:p>
        </p:txBody>
      </p:sp>
      <p:sp>
        <p:nvSpPr>
          <p:cNvPr id="18" name="Text Box 16">
            <a:extLst>
              <a:ext uri="{FF2B5EF4-FFF2-40B4-BE49-F238E27FC236}">
                <a16:creationId xmlns:a16="http://schemas.microsoft.com/office/drawing/2014/main" id="{8E7F122D-C762-4B33-8C7B-2D14DF6E1D5B}"/>
              </a:ext>
            </a:extLst>
          </p:cNvPr>
          <p:cNvSpPr txBox="1">
            <a:spLocks noChangeArrowheads="1"/>
          </p:cNvSpPr>
          <p:nvPr/>
        </p:nvSpPr>
        <p:spPr bwMode="auto">
          <a:xfrm>
            <a:off x="320862" y="3799190"/>
            <a:ext cx="67043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charset="0"/>
              </a:defRPr>
            </a:lvl1pPr>
            <a:lvl2pPr marL="742950" indent="-285750" defTabSz="762000" eaLnBrk="0" hangingPunct="0">
              <a:defRPr>
                <a:solidFill>
                  <a:schemeClr val="tx1"/>
                </a:solidFill>
                <a:latin typeface="Arial" charset="0"/>
              </a:defRPr>
            </a:lvl2pPr>
            <a:lvl3pPr marL="1143000" indent="-228600" defTabSz="762000" eaLnBrk="0" hangingPunct="0">
              <a:defRPr>
                <a:solidFill>
                  <a:schemeClr val="tx1"/>
                </a:solidFill>
                <a:latin typeface="Arial" charset="0"/>
              </a:defRPr>
            </a:lvl3pPr>
            <a:lvl4pPr marL="1600200" indent="-228600" defTabSz="762000" eaLnBrk="0" hangingPunct="0">
              <a:defRPr>
                <a:solidFill>
                  <a:schemeClr val="tx1"/>
                </a:solidFill>
                <a:latin typeface="Arial" charset="0"/>
              </a:defRPr>
            </a:lvl4pPr>
            <a:lvl5pPr marL="2057400" indent="-228600" defTabSz="762000" eaLnBrk="0" hangingPunct="0">
              <a:defRPr>
                <a:solidFill>
                  <a:schemeClr val="tx1"/>
                </a:solidFill>
                <a:latin typeface="Arial" charset="0"/>
              </a:defRPr>
            </a:lvl5pPr>
            <a:lvl6pPr marL="2514600" indent="-228600" defTabSz="762000" eaLnBrk="0" fontAlgn="base" hangingPunct="0">
              <a:spcBef>
                <a:spcPct val="0"/>
              </a:spcBef>
              <a:spcAft>
                <a:spcPct val="0"/>
              </a:spcAft>
              <a:defRPr>
                <a:solidFill>
                  <a:schemeClr val="tx1"/>
                </a:solidFill>
                <a:latin typeface="Arial" charset="0"/>
              </a:defRPr>
            </a:lvl6pPr>
            <a:lvl7pPr marL="2971800" indent="-228600" defTabSz="762000" eaLnBrk="0" fontAlgn="base" hangingPunct="0">
              <a:spcBef>
                <a:spcPct val="0"/>
              </a:spcBef>
              <a:spcAft>
                <a:spcPct val="0"/>
              </a:spcAft>
              <a:defRPr>
                <a:solidFill>
                  <a:schemeClr val="tx1"/>
                </a:solidFill>
                <a:latin typeface="Arial" charset="0"/>
              </a:defRPr>
            </a:lvl7pPr>
            <a:lvl8pPr marL="3429000" indent="-228600" defTabSz="762000" eaLnBrk="0" fontAlgn="base" hangingPunct="0">
              <a:spcBef>
                <a:spcPct val="0"/>
              </a:spcBef>
              <a:spcAft>
                <a:spcPct val="0"/>
              </a:spcAft>
              <a:defRPr>
                <a:solidFill>
                  <a:schemeClr val="tx1"/>
                </a:solidFill>
                <a:latin typeface="Arial" charset="0"/>
              </a:defRPr>
            </a:lvl8pPr>
            <a:lvl9pPr marL="3886200" indent="-228600" defTabSz="762000" eaLnBrk="0" fontAlgn="base" hangingPunct="0">
              <a:spcBef>
                <a:spcPct val="0"/>
              </a:spcBef>
              <a:spcAft>
                <a:spcPct val="0"/>
              </a:spcAft>
              <a:defRPr>
                <a:solidFill>
                  <a:schemeClr val="tx1"/>
                </a:solidFill>
                <a:latin typeface="Arial" charset="0"/>
              </a:defRPr>
            </a:lvl9pPr>
          </a:lstStyle>
          <a:p>
            <a:pPr marL="342900" indent="-342900" eaLnBrk="1" hangingPunct="1">
              <a:buFont typeface="Wingdings" panose="05000000000000000000" pitchFamily="2" charset="2"/>
              <a:buChar char="Ø"/>
            </a:pPr>
            <a:r>
              <a:rPr lang="de-CH" altLang="de-DE" sz="2000" dirty="0"/>
              <a:t>Die ideale Verwendung ist die Kunst jeder Fachperson</a:t>
            </a:r>
            <a:endParaRPr lang="de-DE" altLang="de-DE" sz="2000" dirty="0"/>
          </a:p>
        </p:txBody>
      </p:sp>
    </p:spTree>
    <p:extLst>
      <p:ext uri="{BB962C8B-B14F-4D97-AF65-F5344CB8AC3E}">
        <p14:creationId xmlns:p14="http://schemas.microsoft.com/office/powerpoint/2010/main" val="1906817739"/>
      </p:ext>
    </p:extLst>
  </p:cSld>
  <p:clrMapOvr>
    <a:masterClrMapping/>
  </p:clrMapOvr>
</p:sld>
</file>

<file path=ppt/theme/theme1.xml><?xml version="1.0" encoding="utf-8"?>
<a:theme xmlns:a="http://schemas.openxmlformats.org/drawingml/2006/main" name="Pistor_Design">
  <a:themeElements>
    <a:clrScheme name="Design_Pistor">
      <a:dk1>
        <a:sysClr val="windowText" lastClr="000000"/>
      </a:dk1>
      <a:lt1>
        <a:sysClr val="window" lastClr="FFFFFF"/>
      </a:lt1>
      <a:dk2>
        <a:srgbClr val="44546A"/>
      </a:dk2>
      <a:lt2>
        <a:srgbClr val="E7E6E6"/>
      </a:lt2>
      <a:accent1>
        <a:srgbClr val="9C9E9F"/>
      </a:accent1>
      <a:accent2>
        <a:srgbClr val="F03241"/>
      </a:accent2>
      <a:accent3>
        <a:srgbClr val="43807A"/>
      </a:accent3>
      <a:accent4>
        <a:srgbClr val="A57E62"/>
      </a:accent4>
      <a:accent5>
        <a:srgbClr val="3F7793"/>
      </a:accent5>
      <a:accent6>
        <a:srgbClr val="C8DF88"/>
      </a:accent6>
      <a:hlink>
        <a:srgbClr val="0563C1"/>
      </a:hlink>
      <a:folHlink>
        <a:srgbClr val="954F72"/>
      </a:folHlink>
    </a:clrScheme>
    <a:fontScheme name="Pistor Myriad Pro Light und Pro für Überschriften">
      <a:majorFont>
        <a:latin typeface="Myriad Pro"/>
        <a:ea typeface=""/>
        <a:cs typeface=""/>
      </a:majorFont>
      <a:minorFont>
        <a:latin typeface="Myriad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äsentation2" id="{59B4CCE0-0769-47F2-B6C7-A354C7581C68}" vid="{976A4681-C76F-4766-888A-3AACE8EEC40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2269</Words>
  <Application>Microsoft Office PowerPoint</Application>
  <PresentationFormat>Benutzerdefiniert</PresentationFormat>
  <Paragraphs>497</Paragraphs>
  <Slides>51</Slides>
  <Notes>18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51</vt:i4>
      </vt:variant>
    </vt:vector>
  </HeadingPairs>
  <TitlesOfParts>
    <vt:vector size="58" baseType="lpstr">
      <vt:lpstr>Myriad Pro</vt:lpstr>
      <vt:lpstr>Calibri</vt:lpstr>
      <vt:lpstr>Myriad Pro Light</vt:lpstr>
      <vt:lpstr>Symbol</vt:lpstr>
      <vt:lpstr>Wingdings</vt:lpstr>
      <vt:lpstr>Arial</vt:lpstr>
      <vt:lpstr>Pistor_Design</vt:lpstr>
      <vt:lpstr>PowerPoint-Präsentation</vt:lpstr>
      <vt:lpstr>Einkauf von Fleisch – Label </vt:lpstr>
      <vt:lpstr>Einkauf von Fleisch – Label </vt:lpstr>
      <vt:lpstr>Einkauf von Fleisch – Label </vt:lpstr>
      <vt:lpstr>Einkauf von Fleisch – Label </vt:lpstr>
      <vt:lpstr>Einkauf von Fleisch – Label </vt:lpstr>
      <vt:lpstr>Einkauf von Fleisch – Label </vt:lpstr>
      <vt:lpstr>PowerPoint-Präsentation</vt:lpstr>
      <vt:lpstr>Fleischqualität</vt:lpstr>
      <vt:lpstr>PowerPoint-Präsentation</vt:lpstr>
      <vt:lpstr>Aufbewahrung </vt:lpstr>
      <vt:lpstr>Aufbewahrung </vt:lpstr>
      <vt:lpstr>Aufbewahrung </vt:lpstr>
      <vt:lpstr>PowerPoint-Präsentation</vt:lpstr>
      <vt:lpstr>Unterschiedliche Rassen </vt:lpstr>
      <vt:lpstr>PowerPoint-Präsentation</vt:lpstr>
      <vt:lpstr>Zubereitung</vt:lpstr>
      <vt:lpstr>Zubereitung</vt:lpstr>
      <vt:lpstr>Zubereitung</vt:lpstr>
      <vt:lpstr>Apparate/Geräte</vt:lpstr>
      <vt:lpstr>PowerPoint-Präsentation</vt:lpstr>
      <vt:lpstr>Gedanken </vt:lpstr>
      <vt:lpstr>Wissenswertes</vt:lpstr>
      <vt:lpstr>Wissenswertes</vt:lpstr>
      <vt:lpstr>Wissenswertes</vt:lpstr>
      <vt:lpstr>Wissenswertes</vt:lpstr>
      <vt:lpstr>Im Glas </vt:lpstr>
      <vt:lpstr>Im Glas </vt:lpstr>
      <vt:lpstr>Im Glas </vt:lpstr>
      <vt:lpstr>Im Glas </vt:lpstr>
      <vt:lpstr>Im Glas </vt:lpstr>
      <vt:lpstr>Im Glas </vt:lpstr>
      <vt:lpstr>Temperatur </vt:lpstr>
      <vt:lpstr>Im Vakuumbeutel </vt:lpstr>
      <vt:lpstr>Im Vakuumbeutel </vt:lpstr>
      <vt:lpstr>Im Vakuumbeutel </vt:lpstr>
      <vt:lpstr>Im Vakuumbeutel </vt:lpstr>
      <vt:lpstr>Im Vakuumbeutel </vt:lpstr>
      <vt:lpstr>Im Vakuumbeutel </vt:lpstr>
      <vt:lpstr>Niedergaren </vt:lpstr>
      <vt:lpstr>Niedergaren </vt:lpstr>
      <vt:lpstr>Niedergaren </vt:lpstr>
      <vt:lpstr>Niedergaren </vt:lpstr>
      <vt:lpstr>Verkauf </vt:lpstr>
      <vt:lpstr>PowerPoint-Präsentation</vt:lpstr>
      <vt:lpstr>Verkauf – Marketing</vt:lpstr>
      <vt:lpstr>Verkauf – Marketing</vt:lpstr>
      <vt:lpstr>Verkauf – Marketing</vt:lpstr>
      <vt:lpstr>Verkauf – Marketing</vt:lpstr>
      <vt:lpstr>Fragen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Büchler Erich</dc:creator>
  <cp:lastModifiedBy>Büchler Erich</cp:lastModifiedBy>
  <cp:revision>31</cp:revision>
  <dcterms:created xsi:type="dcterms:W3CDTF">2018-08-06T09:48:54Z</dcterms:created>
  <dcterms:modified xsi:type="dcterms:W3CDTF">2018-10-31T06:33:08Z</dcterms:modified>
</cp:coreProperties>
</file>